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7" r:id="rId2"/>
    <p:sldId id="295" r:id="rId3"/>
    <p:sldId id="327" r:id="rId4"/>
    <p:sldId id="328" r:id="rId5"/>
    <p:sldId id="329" r:id="rId6"/>
    <p:sldId id="330" r:id="rId7"/>
    <p:sldId id="331" r:id="rId8"/>
    <p:sldId id="332" r:id="rId9"/>
    <p:sldId id="259" r:id="rId10"/>
    <p:sldId id="307" r:id="rId11"/>
    <p:sldId id="308" r:id="rId12"/>
    <p:sldId id="260" r:id="rId13"/>
    <p:sldId id="261" r:id="rId14"/>
    <p:sldId id="262" r:id="rId15"/>
    <p:sldId id="263" r:id="rId16"/>
    <p:sldId id="298" r:id="rId17"/>
    <p:sldId id="265" r:id="rId18"/>
    <p:sldId id="266" r:id="rId19"/>
    <p:sldId id="267" r:id="rId20"/>
    <p:sldId id="268" r:id="rId21"/>
    <p:sldId id="299" r:id="rId22"/>
    <p:sldId id="270" r:id="rId23"/>
    <p:sldId id="271" r:id="rId24"/>
    <p:sldId id="272" r:id="rId25"/>
    <p:sldId id="273" r:id="rId26"/>
    <p:sldId id="322" r:id="rId27"/>
    <p:sldId id="323" r:id="rId28"/>
    <p:sldId id="324" r:id="rId29"/>
    <p:sldId id="325" r:id="rId30"/>
    <p:sldId id="275" r:id="rId31"/>
    <p:sldId id="276" r:id="rId32"/>
    <p:sldId id="315" r:id="rId33"/>
    <p:sldId id="309" r:id="rId34"/>
    <p:sldId id="333" r:id="rId35"/>
    <p:sldId id="310" r:id="rId36"/>
    <p:sldId id="311" r:id="rId37"/>
    <p:sldId id="314" r:id="rId38"/>
    <p:sldId id="313" r:id="rId39"/>
    <p:sldId id="279" r:id="rId40"/>
    <p:sldId id="280" r:id="rId41"/>
    <p:sldId id="282" r:id="rId42"/>
    <p:sldId id="316" r:id="rId43"/>
    <p:sldId id="284" r:id="rId44"/>
    <p:sldId id="285" r:id="rId45"/>
    <p:sldId id="286" r:id="rId46"/>
    <p:sldId id="287" r:id="rId47"/>
    <p:sldId id="319" r:id="rId48"/>
    <p:sldId id="320" r:id="rId49"/>
    <p:sldId id="321" r:id="rId50"/>
    <p:sldId id="288" r:id="rId51"/>
    <p:sldId id="289" r:id="rId52"/>
    <p:sldId id="317" r:id="rId53"/>
    <p:sldId id="318" r:id="rId54"/>
    <p:sldId id="293" r:id="rId55"/>
    <p:sldId id="294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295"/>
            <p14:sldId id="327"/>
            <p14:sldId id="328"/>
            <p14:sldId id="329"/>
            <p14:sldId id="330"/>
            <p14:sldId id="331"/>
            <p14:sldId id="332"/>
            <p14:sldId id="259"/>
            <p14:sldId id="307"/>
            <p14:sldId id="308"/>
            <p14:sldId id="260"/>
            <p14:sldId id="261"/>
            <p14:sldId id="262"/>
            <p14:sldId id="263"/>
            <p14:sldId id="298"/>
            <p14:sldId id="265"/>
            <p14:sldId id="266"/>
            <p14:sldId id="267"/>
            <p14:sldId id="268"/>
            <p14:sldId id="299"/>
            <p14:sldId id="270"/>
            <p14:sldId id="271"/>
            <p14:sldId id="272"/>
            <p14:sldId id="273"/>
            <p14:sldId id="322"/>
            <p14:sldId id="323"/>
            <p14:sldId id="324"/>
            <p14:sldId id="325"/>
            <p14:sldId id="275"/>
            <p14:sldId id="276"/>
            <p14:sldId id="315"/>
            <p14:sldId id="309"/>
            <p14:sldId id="333"/>
            <p14:sldId id="310"/>
            <p14:sldId id="311"/>
            <p14:sldId id="314"/>
            <p14:sldId id="313"/>
            <p14:sldId id="279"/>
            <p14:sldId id="280"/>
            <p14:sldId id="282"/>
            <p14:sldId id="316"/>
            <p14:sldId id="284"/>
            <p14:sldId id="285"/>
            <p14:sldId id="286"/>
            <p14:sldId id="287"/>
            <p14:sldId id="319"/>
            <p14:sldId id="320"/>
            <p14:sldId id="321"/>
            <p14:sldId id="288"/>
            <p14:sldId id="289"/>
            <p14:sldId id="317"/>
            <p14:sldId id="318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6202"/>
  </p:normalViewPr>
  <p:slideViewPr>
    <p:cSldViewPr snapToGrid="0" snapToObjects="1">
      <p:cViewPr>
        <p:scale>
          <a:sx n="150" d="100"/>
          <a:sy n="150" d="100"/>
        </p:scale>
        <p:origin x="-376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9/22/15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76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73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58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91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38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67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1381C-9C24-429D-B71A-A8E64D7896FB}" type="slidenum">
              <a:rPr lang="en-US"/>
              <a:pPr/>
              <a:t>40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1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30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81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21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82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42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01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97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1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69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37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93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45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55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5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08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8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07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91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36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22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90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9/22/15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9/22/15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9/22/15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9/22/15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9/22/15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9/22/15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hyperlink" Target="http://www.ibm.com/us/en/" TargetMode="External"/><Relationship Id="rId5" Type="http://schemas.openxmlformats.org/officeDocument/2006/relationships/image" Target="../media/image14.gif"/><Relationship Id="rId6" Type="http://schemas.openxmlformats.org/officeDocument/2006/relationships/hyperlink" Target="http://www.oracle.com/index.html" TargetMode="External"/><Relationship Id="rId7" Type="http://schemas.openxmlformats.org/officeDocument/2006/relationships/image" Target="../media/image15.gif"/><Relationship Id="rId8" Type="http://schemas.openxmlformats.org/officeDocument/2006/relationships/hyperlink" Target="http://www.microsoft.com/" TargetMode="External"/><Relationship Id="rId9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mre@cs.stanford.edu" TargetMode="External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22.tiff"/><Relationship Id="rId7" Type="http://schemas.openxmlformats.org/officeDocument/2006/relationships/image" Target="../media/image23.tiff"/><Relationship Id="rId8" Type="http://schemas.openxmlformats.org/officeDocument/2006/relationships/image" Target="../media/image24.tiff"/><Relationship Id="rId9" Type="http://schemas.openxmlformats.org/officeDocument/2006/relationships/image" Target="../media/image25.tiff"/><Relationship Id="rId10" Type="http://schemas.openxmlformats.org/officeDocument/2006/relationships/image" Target="../media/image26.tiff"/><Relationship Id="rId11" Type="http://schemas.openxmlformats.org/officeDocument/2006/relationships/image" Target="../media/image27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cs145.stanford.edu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youtube.com/watch?v=iH9C_ylGOq4" TargetMode="External"/><Relationship Id="rId3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CS145: </a:t>
            </a:r>
            <a:br>
              <a:rPr lang="en-US" dirty="0" smtClean="0"/>
            </a:br>
            <a:r>
              <a:rPr lang="en-US" dirty="0" smtClean="0"/>
              <a:t>Intro to Database </a:t>
            </a:r>
            <a:br>
              <a:rPr lang="en-US" dirty="0" smtClean="0"/>
            </a:br>
            <a:r>
              <a:rPr lang="en-US" dirty="0" smtClean="0"/>
              <a:t>Management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1: Course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/>
              <a:t>Introduction, admin &amp; </a:t>
            </a:r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6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1185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Motivation for studying DBs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Administrative structure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Course logistics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Overview of lecture </a:t>
            </a:r>
            <a:r>
              <a:rPr lang="en-US" dirty="0">
                <a:latin typeface="+mj-lt"/>
              </a:rPr>
              <a:t>c</a:t>
            </a:r>
            <a:r>
              <a:rPr lang="en-US" dirty="0" smtClean="0">
                <a:latin typeface="+mj-lt"/>
              </a:rPr>
              <a:t>overage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IPython “Hello World!”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2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Big Data Landscape… </a:t>
            </a:r>
            <a:br>
              <a:rPr lang="en-US" dirty="0" smtClean="0"/>
            </a:br>
            <a:r>
              <a:rPr lang="en-US" dirty="0" smtClean="0"/>
              <a:t>Infrastructure is Changing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828" b="3909"/>
          <a:stretch/>
        </p:blipFill>
        <p:spPr>
          <a:xfrm>
            <a:off x="2669190" y="1793054"/>
            <a:ext cx="6853620" cy="36756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604084"/>
            <a:ext cx="21531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www.bigdatalandscape.com</a:t>
            </a:r>
            <a:r>
              <a:rPr lang="en-US" sz="1050" dirty="0"/>
              <a:t>/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56407" y="5965448"/>
            <a:ext cx="447918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latin typeface="+mj-lt"/>
              </a:rPr>
              <a:t>New</a:t>
            </a:r>
            <a:r>
              <a:rPr lang="en-US" sz="2800" b="1" dirty="0">
                <a:latin typeface="+mj-lt"/>
              </a:rPr>
              <a:t> tech. </a:t>
            </a:r>
            <a:r>
              <a:rPr lang="en-US" sz="2800" b="1" i="1" dirty="0" smtClean="0">
                <a:latin typeface="+mj-lt"/>
              </a:rPr>
              <a:t>Same</a:t>
            </a:r>
            <a:r>
              <a:rPr lang="en-US" sz="2800" b="1" dirty="0" smtClean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Principles.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74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</a:t>
            </a:r>
            <a:r>
              <a:rPr lang="en-US" b="1" dirty="0" smtClean="0"/>
              <a:t>you</a:t>
            </a:r>
            <a:r>
              <a:rPr lang="en-US" dirty="0" smtClean="0"/>
              <a:t> study databases?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Mercenary</a:t>
            </a:r>
            <a:r>
              <a:rPr lang="en-US" dirty="0"/>
              <a:t>-</a:t>
            </a:r>
            <a:r>
              <a:rPr lang="en-US" dirty="0" smtClean="0"/>
              <a:t> </a:t>
            </a:r>
            <a:r>
              <a:rPr lang="en-US" b="1" dirty="0" smtClean="0"/>
              <a:t>make more $$$:</a:t>
            </a:r>
          </a:p>
          <a:p>
            <a:pPr lvl="1"/>
            <a:r>
              <a:rPr lang="en-US" dirty="0" smtClean="0"/>
              <a:t>Startups need DB talent right away = low employee #</a:t>
            </a:r>
          </a:p>
          <a:p>
            <a:pPr lvl="1"/>
            <a:r>
              <a:rPr lang="en-US" dirty="0" smtClean="0"/>
              <a:t>Massive industry…</a:t>
            </a:r>
          </a:p>
          <a:p>
            <a:endParaRPr lang="en-US" dirty="0" smtClean="0"/>
          </a:p>
          <a:p>
            <a:r>
              <a:rPr lang="en-US" b="1" dirty="0" smtClean="0"/>
              <a:t>Intellectual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Science: data poor to data rich</a:t>
            </a:r>
          </a:p>
          <a:p>
            <a:pPr lvl="2"/>
            <a:r>
              <a:rPr lang="en-US" dirty="0" smtClean="0"/>
              <a:t>No idea how to handle the data!</a:t>
            </a:r>
          </a:p>
          <a:p>
            <a:pPr lvl="1"/>
            <a:r>
              <a:rPr lang="en-US" dirty="0" smtClean="0"/>
              <a:t>Fundamental ideas to/from all of CS: 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ystems, theory, AI, logic, stats, analysis….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7106" name="Picture 2" descr="Goog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55878" y="2715866"/>
            <a:ext cx="1714500" cy="683316"/>
          </a:xfrm>
          <a:prstGeom prst="rect">
            <a:avLst/>
          </a:prstGeom>
          <a:noFill/>
        </p:spPr>
      </p:pic>
      <p:pic>
        <p:nvPicPr>
          <p:cNvPr id="47110" name="Picture 6" descr="IBM®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746" y="2819399"/>
            <a:ext cx="1047750" cy="47625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7114" name="Picture 10" descr="Oracle, The World's Largest Enterprise Software Company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90540" y="2971799"/>
            <a:ext cx="1266825" cy="171450"/>
          </a:xfrm>
          <a:prstGeom prst="rect">
            <a:avLst/>
          </a:prstGeom>
          <a:noFill/>
        </p:spPr>
      </p:pic>
      <p:pic>
        <p:nvPicPr>
          <p:cNvPr id="47116" name="Picture 12" descr="Microsoft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07859" y="2938462"/>
            <a:ext cx="1257300" cy="2381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57400" y="6024890"/>
            <a:ext cx="8077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Many great computer systems ideas started in DB.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course is (and is not)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 </a:t>
            </a:r>
            <a:r>
              <a:rPr lang="en-US" b="1" dirty="0" smtClean="0"/>
              <a:t>fundamentals of data management</a:t>
            </a:r>
          </a:p>
          <a:p>
            <a:pPr lvl="1"/>
            <a:r>
              <a:rPr lang="en-US" dirty="0" smtClean="0"/>
              <a:t>How to </a:t>
            </a:r>
            <a:r>
              <a:rPr lang="en-US" dirty="0"/>
              <a:t>design databases, query databases, </a:t>
            </a:r>
            <a:r>
              <a:rPr lang="en-US" dirty="0" smtClean="0"/>
              <a:t>build applications with them.</a:t>
            </a:r>
          </a:p>
          <a:p>
            <a:pPr lvl="1"/>
            <a:r>
              <a:rPr lang="en-US" dirty="0" smtClean="0"/>
              <a:t>How to debug them when they go wrong!</a:t>
            </a:r>
          </a:p>
          <a:p>
            <a:pPr lvl="1"/>
            <a:r>
              <a:rPr lang="en-US" u="sng" dirty="0" smtClean="0"/>
              <a:t>Not</a:t>
            </a:r>
            <a:r>
              <a:rPr lang="en-US" dirty="0" smtClean="0"/>
              <a:t> how to be a DBA or how to tune Oracle 12g.</a:t>
            </a:r>
          </a:p>
          <a:p>
            <a:pPr lvl="1"/>
            <a:endParaRPr lang="en-US" dirty="0"/>
          </a:p>
          <a:p>
            <a:r>
              <a:rPr lang="en-US" dirty="0" smtClean="0"/>
              <a:t>We’ll cover </a:t>
            </a:r>
            <a:r>
              <a:rPr lang="en-US" b="1" dirty="0" smtClean="0"/>
              <a:t>how database management systems wor</a:t>
            </a:r>
            <a:r>
              <a:rPr lang="en-US" b="1" dirty="0"/>
              <a:t>k</a:t>
            </a:r>
            <a:r>
              <a:rPr lang="en-US" b="1" dirty="0" smtClean="0"/>
              <a:t> </a:t>
            </a:r>
          </a:p>
          <a:p>
            <a:endParaRPr lang="en-US" b="1" dirty="0"/>
          </a:p>
          <a:p>
            <a:r>
              <a:rPr lang="en-US" dirty="0"/>
              <a:t>B</a:t>
            </a:r>
            <a:r>
              <a:rPr lang="en-US" dirty="0" smtClean="0"/>
              <a:t>ut not </a:t>
            </a:r>
            <a:r>
              <a:rPr lang="en-US" b="1" dirty="0" smtClean="0"/>
              <a:t>the principles of how to build </a:t>
            </a:r>
            <a:r>
              <a:rPr lang="en-US" dirty="0" smtClean="0"/>
              <a:t>them </a:t>
            </a:r>
            <a:r>
              <a:rPr lang="en-US" dirty="0" smtClean="0">
                <a:sym typeface="Wingdings"/>
              </a:rPr>
              <a:t></a:t>
            </a:r>
            <a:endParaRPr lang="en-US" dirty="0">
              <a:sym typeface="Wingdings"/>
            </a:endParaRPr>
          </a:p>
          <a:p>
            <a:pPr lvl="2"/>
            <a:r>
              <a:rPr lang="en-US" dirty="0" smtClean="0"/>
              <a:t>see 245, 345, and 346.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we are…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Instructor (me) Chris </a:t>
            </a:r>
            <a:r>
              <a:rPr lang="en-US" dirty="0" err="1" smtClean="0"/>
              <a:t>Ré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Faculty in the </a:t>
            </a:r>
            <a:r>
              <a:rPr lang="en-US" dirty="0" err="1" smtClean="0"/>
              <a:t>InfoLab</a:t>
            </a:r>
            <a:endParaRPr lang="en-US" dirty="0" smtClean="0"/>
          </a:p>
          <a:p>
            <a:pPr lvl="1"/>
            <a:r>
              <a:rPr lang="en-US" dirty="0" smtClean="0"/>
              <a:t>Research: </a:t>
            </a:r>
            <a:r>
              <a:rPr lang="en-US" dirty="0"/>
              <a:t>theory of data </a:t>
            </a:r>
            <a:r>
              <a:rPr lang="en-US" dirty="0" smtClean="0"/>
              <a:t>processing, statistical analytics, and machine reading.</a:t>
            </a:r>
          </a:p>
          <a:p>
            <a:pPr lvl="1"/>
            <a:r>
              <a:rPr lang="en-US" dirty="0" smtClean="0">
                <a:hlinkClick r:id="rId3"/>
              </a:rPr>
              <a:t>chrismre@cs.stanford.edu</a:t>
            </a:r>
            <a:endParaRPr lang="en-US" dirty="0" smtClean="0"/>
          </a:p>
          <a:p>
            <a:pPr lvl="1"/>
            <a:r>
              <a:rPr lang="en-US" dirty="0" smtClean="0"/>
              <a:t>Office hours: T/</a:t>
            </a:r>
            <a:r>
              <a:rPr lang="en-US" dirty="0" err="1" smtClean="0"/>
              <a:t>Th</a:t>
            </a:r>
            <a:r>
              <a:rPr lang="en-US" dirty="0" smtClean="0"/>
              <a:t> </a:t>
            </a:r>
            <a:r>
              <a:rPr lang="en-US" dirty="0"/>
              <a:t>4:30-5:30, Gates 433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497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4587946" y="1646238"/>
            <a:ext cx="180729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i="1" dirty="0"/>
              <a:t>S</a:t>
            </a:r>
            <a:r>
              <a:rPr lang="en-US" i="1" dirty="0" smtClean="0"/>
              <a:t>ounds </a:t>
            </a:r>
            <a:r>
              <a:rPr lang="en-US" i="1" dirty="0"/>
              <a:t>like </a:t>
            </a:r>
            <a:r>
              <a:rPr lang="en-US" i="1" dirty="0" smtClean="0"/>
              <a:t>“Ray”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918" y="3649844"/>
            <a:ext cx="19050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Assistants (CAs)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“Remember, CAs are people too!”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 smtClean="0"/>
              <a:t>- Probably some 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2497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881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289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1" y="3782389"/>
            <a:ext cx="1905000" cy="190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432" y="3782389"/>
            <a:ext cx="1905000" cy="190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63" y="3782389"/>
            <a:ext cx="1905000" cy="1905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77363" y="732636"/>
            <a:ext cx="11437275" cy="1911826"/>
            <a:chOff x="343025" y="562703"/>
            <a:chExt cx="11437275" cy="191182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025" y="569529"/>
              <a:ext cx="1905000" cy="1905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6094" y="562703"/>
              <a:ext cx="1905000" cy="1905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75300" y="569529"/>
              <a:ext cx="1905000" cy="1905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92232" y="569529"/>
              <a:ext cx="1905000" cy="19050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09163" y="562703"/>
              <a:ext cx="1905000" cy="190500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1043566" y="275291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Alex</a:t>
            </a:r>
            <a:endParaRPr lang="en-US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89953" y="2752914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Ari</a:t>
            </a:r>
            <a:endParaRPr lang="en-US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67998" y="2752914"/>
            <a:ext cx="856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Yuchen</a:t>
            </a:r>
            <a:endParaRPr lang="en-US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23695" y="2752914"/>
            <a:ext cx="111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Stephanie</a:t>
            </a:r>
            <a:endParaRPr lang="en-US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544584" y="2752914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Arun</a:t>
            </a:r>
            <a:endParaRPr lang="en-US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2542" y="586872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Vishnu</a:t>
            </a:r>
            <a:endParaRPr lang="en-US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82178" y="586872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Shubham</a:t>
            </a:r>
            <a:endParaRPr lang="en-US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54626" y="5868721"/>
            <a:ext cx="68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Kevin</a:t>
            </a:r>
            <a:endParaRPr lang="en-US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35866" y="5868721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Cagla</a:t>
            </a:r>
            <a:endParaRPr lang="en-US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570" y="3782389"/>
            <a:ext cx="1905000" cy="1905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9638" y="3791207"/>
            <a:ext cx="1905000" cy="1905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616718" y="5874153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Jed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515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w/ Course Staff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Piazza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Office hours</a:t>
            </a:r>
          </a:p>
          <a:p>
            <a:endParaRPr lang="en-US" i="1" dirty="0" smtClean="0">
              <a:sym typeface="Wingdings"/>
            </a:endParaRPr>
          </a:p>
          <a:p>
            <a:r>
              <a:rPr lang="en-US" i="1" dirty="0" smtClean="0">
                <a:sym typeface="Wingdings"/>
              </a:rPr>
              <a:t>By appointment!</a:t>
            </a:r>
          </a:p>
          <a:p>
            <a:endParaRPr lang="en-US" dirty="0" smtClean="0">
              <a:sym typeface="Wingding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04447" y="2832501"/>
            <a:ext cx="4406153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OHs </a:t>
            </a:r>
            <a:r>
              <a:rPr lang="en-US" sz="2800" i="1" dirty="0"/>
              <a:t>are (or will </a:t>
            </a:r>
            <a:r>
              <a:rPr lang="en-US" sz="2800" i="1" dirty="0" smtClean="0"/>
              <a:t>soon be) </a:t>
            </a:r>
            <a:r>
              <a:rPr lang="en-US" sz="2800" i="1" dirty="0"/>
              <a:t>listed on the course </a:t>
            </a:r>
            <a:r>
              <a:rPr lang="en-US" sz="2800" i="1" dirty="0" smtClean="0"/>
              <a:t>website!</a:t>
            </a:r>
            <a:endParaRPr lang="en-US" sz="2800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Piazza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00" y="1417638"/>
            <a:ext cx="3561834" cy="52368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1654" y="4225548"/>
            <a:ext cx="5009837" cy="1261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800" dirty="0"/>
              <a:t>If I troll you on Piazza, take it as a sign of </a:t>
            </a:r>
            <a:r>
              <a:rPr lang="en-US" sz="3800" b="1" i="1" dirty="0"/>
              <a:t>love</a:t>
            </a:r>
            <a:r>
              <a:rPr lang="en-US" sz="3800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41654" y="1417638"/>
            <a:ext cx="4934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The goal is to get you to answer each other’s questions so you can benefit and learn from each other.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19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356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“Data is the Future”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 smtClean="0"/>
              <a:t>- My cab driver in Pittsburg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940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Students with documented disabilities should send in their accommodation letter from O.A.E. (Office of Accessible Education) by the </a:t>
            </a:r>
            <a:r>
              <a:rPr lang="en-US" b="1" dirty="0"/>
              <a:t>end of this week </a:t>
            </a:r>
            <a:r>
              <a:rPr lang="en-US" dirty="0"/>
              <a:t>to </a:t>
            </a:r>
            <a:r>
              <a:rPr lang="en-US" i="1" dirty="0" smtClean="0"/>
              <a:t>Alex Ratner (Head TA) &amp; cc’ me.</a:t>
            </a:r>
            <a:endParaRPr lang="en-US" i="1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74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Website: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cs145.stanford.edu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0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22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slides </a:t>
            </a:r>
            <a:r>
              <a:rPr lang="en-US" dirty="0" smtClean="0"/>
              <a:t>cover </a:t>
            </a:r>
            <a:r>
              <a:rPr lang="en-US" b="1" dirty="0" smtClean="0"/>
              <a:t>essential material</a:t>
            </a:r>
            <a:endParaRPr lang="en-US" b="1" dirty="0"/>
          </a:p>
          <a:p>
            <a:pPr lvl="1"/>
            <a:r>
              <a:rPr lang="en-US" dirty="0" smtClean="0"/>
              <a:t>This is your </a:t>
            </a:r>
            <a:r>
              <a:rPr lang="en-US" u="sng" dirty="0" smtClean="0"/>
              <a:t>best reference.</a:t>
            </a:r>
          </a:p>
          <a:p>
            <a:pPr lvl="1"/>
            <a:r>
              <a:rPr lang="en-US" dirty="0" smtClean="0"/>
              <a:t>We are trying to get away from book, but do have pointers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Try to cover same thing in </a:t>
            </a:r>
            <a:r>
              <a:rPr lang="en-US" b="1" dirty="0" smtClean="0"/>
              <a:t>many ways</a:t>
            </a:r>
            <a:r>
              <a:rPr lang="en-US" dirty="0" smtClean="0"/>
              <a:t>: Lecture, lecture notes, homework, exams (no shock)</a:t>
            </a:r>
          </a:p>
          <a:p>
            <a:pPr lvl="1"/>
            <a:r>
              <a:rPr lang="en-US" dirty="0" smtClean="0"/>
              <a:t>Attendance makes your life easier… </a:t>
            </a:r>
          </a:p>
          <a:p>
            <a:pPr lvl="2"/>
            <a:r>
              <a:rPr lang="en-US" dirty="0" smtClean="0"/>
              <a:t>8 lectures </a:t>
            </a:r>
            <a:r>
              <a:rPr lang="en-US" u="sng" dirty="0" smtClean="0"/>
              <a:t>+ all guest lectures</a:t>
            </a:r>
            <a:r>
              <a:rPr lang="en-US" dirty="0" smtClean="0"/>
              <a:t> are mandatory!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Attendance (10%)</a:t>
            </a:r>
          </a:p>
          <a:p>
            <a:endParaRPr lang="en-US" dirty="0"/>
          </a:p>
          <a:p>
            <a:r>
              <a:rPr lang="en-US" dirty="0" smtClean="0"/>
              <a:t>Problem </a:t>
            </a:r>
            <a:r>
              <a:rPr lang="en-US" dirty="0"/>
              <a:t>Sets </a:t>
            </a:r>
            <a:r>
              <a:rPr lang="en-US" dirty="0" smtClean="0"/>
              <a:t>(</a:t>
            </a:r>
            <a:r>
              <a:rPr lang="en-US" dirty="0"/>
              <a:t>2</a:t>
            </a:r>
            <a:r>
              <a:rPr lang="en-US" dirty="0" smtClean="0"/>
              <a:t>0</a:t>
            </a:r>
            <a:r>
              <a:rPr lang="en-US" dirty="0"/>
              <a:t>%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Programming </a:t>
            </a:r>
            <a:r>
              <a:rPr lang="en-US" dirty="0"/>
              <a:t>project (20%) </a:t>
            </a:r>
          </a:p>
          <a:p>
            <a:pPr lvl="1"/>
            <a:r>
              <a:rPr lang="en-US" dirty="0" smtClean="0"/>
              <a:t>Auction </a:t>
            </a:r>
            <a:r>
              <a:rPr lang="en-US" dirty="0"/>
              <a:t>base. Up now</a:t>
            </a:r>
            <a:r>
              <a:rPr lang="en-US" dirty="0" smtClean="0"/>
              <a:t>! </a:t>
            </a:r>
          </a:p>
          <a:p>
            <a:pPr lvl="1"/>
            <a:r>
              <a:rPr lang="en-US" dirty="0" smtClean="0"/>
              <a:t>Experience with a database application.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Midterm (20%)</a:t>
            </a:r>
          </a:p>
          <a:p>
            <a:endParaRPr lang="en-US" dirty="0"/>
          </a:p>
          <a:p>
            <a:r>
              <a:rPr lang="en-US" dirty="0" smtClean="0"/>
              <a:t>Final </a:t>
            </a:r>
            <a:r>
              <a:rPr lang="en-US" dirty="0"/>
              <a:t>exam </a:t>
            </a:r>
            <a:r>
              <a:rPr lang="en-US" dirty="0" smtClean="0"/>
              <a:t>(30%)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37175" y="1646238"/>
            <a:ext cx="3728452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+mj-lt"/>
              </a:rPr>
              <a:t>All but the final assignment are due </a:t>
            </a:r>
            <a:r>
              <a:rPr lang="en-US" sz="3000" b="1">
                <a:latin typeface="+mj-lt"/>
              </a:rPr>
              <a:t>on </a:t>
            </a:r>
            <a:r>
              <a:rPr lang="en-US" sz="3000" b="1" smtClean="0">
                <a:latin typeface="+mj-lt"/>
              </a:rPr>
              <a:t>Tuesday before </a:t>
            </a:r>
            <a:r>
              <a:rPr lang="en-US" sz="3000" b="1" dirty="0">
                <a:latin typeface="+mj-lt"/>
              </a:rPr>
              <a:t>class.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137175" y="3811348"/>
            <a:ext cx="3301551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i="1" dirty="0" smtClean="0"/>
              <a:t>For SCPD students only: Attendance will not be a component of grading; distribution will be scaled amongst the </a:t>
            </a:r>
            <a:r>
              <a:rPr lang="en-US" i="1" smtClean="0"/>
              <a:t>rest proportionately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1520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Un-Graded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Readings provided</a:t>
            </a:r>
            <a:r>
              <a:rPr lang="en-US" dirty="0"/>
              <a:t> </a:t>
            </a:r>
            <a:r>
              <a:rPr lang="en-US" dirty="0" smtClean="0"/>
              <a:t>to help you!</a:t>
            </a:r>
          </a:p>
          <a:p>
            <a:pPr lvl="1"/>
            <a:r>
              <a:rPr lang="en-US" dirty="0" smtClean="0"/>
              <a:t>Only items in lecture, homework, or project are fair game.</a:t>
            </a:r>
          </a:p>
          <a:p>
            <a:pPr lvl="1"/>
            <a:endParaRPr lang="en-US" dirty="0"/>
          </a:p>
          <a:p>
            <a:r>
              <a:rPr lang="en-US" dirty="0" smtClean="0"/>
              <a:t>Activities are again mainly to help / be fun!</a:t>
            </a:r>
          </a:p>
          <a:p>
            <a:pPr lvl="1"/>
            <a:r>
              <a:rPr lang="en-US" dirty="0" smtClean="0"/>
              <a:t>Will occur during class- not graded, but count as part of lecture material (fair game as well)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IPython Notebooks provided</a:t>
            </a:r>
            <a:endParaRPr lang="en-US" dirty="0"/>
          </a:p>
          <a:p>
            <a:pPr lvl="1"/>
            <a:r>
              <a:rPr lang="en-US" dirty="0" smtClean="0"/>
              <a:t>These are optional but hopefully helpful.</a:t>
            </a:r>
          </a:p>
          <a:p>
            <a:pPr lvl="1"/>
            <a:r>
              <a:rPr lang="en-US" dirty="0" smtClean="0"/>
              <a:t>Redesigned so that you can ‘interactively replay’ parts of lecture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85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expected from you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1"/>
            <a:ext cx="9372600" cy="4525963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Attend lectures</a:t>
            </a:r>
          </a:p>
          <a:p>
            <a:pPr lvl="1"/>
            <a:r>
              <a:rPr lang="en-US" dirty="0" smtClean="0"/>
              <a:t>If you don’t, it’s </a:t>
            </a:r>
            <a:r>
              <a:rPr lang="en-US" u="sng" dirty="0" smtClean="0"/>
              <a:t>at your own peril</a:t>
            </a:r>
          </a:p>
          <a:p>
            <a:endParaRPr lang="en-US" dirty="0" smtClean="0"/>
          </a:p>
          <a:p>
            <a:r>
              <a:rPr lang="en-US" b="1" dirty="0" smtClean="0"/>
              <a:t>Be active and think critically</a:t>
            </a:r>
          </a:p>
          <a:p>
            <a:pPr lvl="1"/>
            <a:r>
              <a:rPr lang="en-US" dirty="0" smtClean="0"/>
              <a:t>Ask questions, post comments on forums</a:t>
            </a:r>
          </a:p>
          <a:p>
            <a:endParaRPr lang="en-US" dirty="0" smtClean="0"/>
          </a:p>
          <a:p>
            <a:r>
              <a:rPr lang="en-US" b="1" dirty="0" smtClean="0"/>
              <a:t>Do programming and homework projects </a:t>
            </a:r>
          </a:p>
          <a:p>
            <a:pPr lvl="1"/>
            <a:r>
              <a:rPr lang="en-US" dirty="0" smtClean="0"/>
              <a:t>Start early and </a:t>
            </a:r>
            <a:r>
              <a:rPr lang="en-US" u="sng" dirty="0" smtClean="0"/>
              <a:t>be honest</a:t>
            </a:r>
          </a:p>
          <a:p>
            <a:endParaRPr lang="en-US" dirty="0" smtClean="0"/>
          </a:p>
          <a:p>
            <a:r>
              <a:rPr lang="en-US" b="1" dirty="0" smtClean="0"/>
              <a:t>Study for tests and exams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649" y="3291681"/>
            <a:ext cx="8229600" cy="1143000"/>
          </a:xfrm>
        </p:spPr>
        <p:txBody>
          <a:bodyPr/>
          <a:lstStyle/>
          <a:p>
            <a:r>
              <a:rPr lang="en-US" dirty="0" smtClean="0"/>
              <a:t>Going beyond the requirements…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SIGMOD15 </a:t>
            </a:r>
            <a:br>
              <a:rPr lang="en-US" dirty="0" smtClean="0"/>
            </a:br>
            <a:r>
              <a:rPr lang="en-US" dirty="0" smtClean="0"/>
              <a:t>Undergrad Research Award Winners.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90" y="4489034"/>
            <a:ext cx="2730500" cy="16887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0" y="1909786"/>
            <a:ext cx="9144000" cy="240065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Lucida Grande" charset="0"/>
              </a:rPr>
              <a:t>Adam Perelman</a:t>
            </a:r>
            <a:r>
              <a:rPr lang="en-US" sz="30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sz="3000" i="1" dirty="0">
                <a:solidFill>
                  <a:srgbClr val="000000"/>
                </a:solidFill>
                <a:latin typeface="Lucida Grande" charset="0"/>
              </a:rPr>
              <a:t>Dunce Cap: Compiling Worst-Case Optimal Query Plans and Beyond</a:t>
            </a:r>
            <a:r>
              <a:rPr lang="en-US" sz="3000" dirty="0">
                <a:solidFill>
                  <a:srgbClr val="000000"/>
                </a:solidFill>
                <a:latin typeface="Lucida Grande" charset="0"/>
              </a:rPr>
              <a:t> </a:t>
            </a:r>
          </a:p>
          <a:p>
            <a:r>
              <a:rPr lang="en-US" sz="3000" b="1" dirty="0"/>
              <a:t/>
            </a:r>
            <a:br>
              <a:rPr lang="en-US" sz="3000" b="1" dirty="0"/>
            </a:br>
            <a:r>
              <a:rPr lang="en-US" sz="3000" b="1" dirty="0">
                <a:solidFill>
                  <a:srgbClr val="000000"/>
                </a:solidFill>
                <a:latin typeface="Lucida Grande" charset="0"/>
              </a:rPr>
              <a:t>Susan </a:t>
            </a:r>
            <a:r>
              <a:rPr lang="en-US" sz="3000" b="1" dirty="0" err="1">
                <a:solidFill>
                  <a:srgbClr val="000000"/>
                </a:solidFill>
                <a:latin typeface="Lucida Grande" charset="0"/>
              </a:rPr>
              <a:t>Tu</a:t>
            </a:r>
            <a:r>
              <a:rPr lang="en-US" sz="3000" b="1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sz="3000" i="1" dirty="0">
                <a:solidFill>
                  <a:srgbClr val="000000"/>
                </a:solidFill>
                <a:latin typeface="Lucida Grande" charset="0"/>
              </a:rPr>
              <a:t>Dunce Cap: Query Plans Using Generalized </a:t>
            </a:r>
            <a:r>
              <a:rPr lang="en-US" sz="3000" i="1" dirty="0" err="1">
                <a:solidFill>
                  <a:srgbClr val="000000"/>
                </a:solidFill>
                <a:latin typeface="Lucida Grande" charset="0"/>
              </a:rPr>
              <a:t>Hypertree</a:t>
            </a:r>
            <a:r>
              <a:rPr lang="en-US" sz="3000" i="1" dirty="0">
                <a:solidFill>
                  <a:srgbClr val="000000"/>
                </a:solidFill>
                <a:latin typeface="Lucida Grande" charset="0"/>
              </a:rPr>
              <a:t> Decompositions</a:t>
            </a:r>
            <a:endParaRPr lang="en-US" sz="3000" dirty="0"/>
          </a:p>
        </p:txBody>
      </p:sp>
      <p:sp>
        <p:nvSpPr>
          <p:cNvPr id="7" name="Rectangle 6"/>
          <p:cNvSpPr/>
          <p:nvPr/>
        </p:nvSpPr>
        <p:spPr>
          <a:xfrm>
            <a:off x="5073386" y="409437"/>
            <a:ext cx="8232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www.sigmod.org</a:t>
            </a:r>
            <a:r>
              <a:rPr lang="en-US" dirty="0"/>
              <a:t>/</a:t>
            </a:r>
            <a:r>
              <a:rPr lang="en-US" dirty="0" err="1"/>
              <a:t>sigmod</a:t>
            </a:r>
            <a:r>
              <a:rPr lang="en-US" dirty="0"/>
              <a:t>-awards/</a:t>
            </a:r>
            <a:r>
              <a:rPr lang="en-US" dirty="0" err="1"/>
              <a:t>sigmod-awards#undergraduate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986" y="4310443"/>
            <a:ext cx="3279228" cy="24091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4001" y="6356350"/>
            <a:ext cx="4787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SIGMOD15 was in Australia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406532" y="2948593"/>
            <a:ext cx="252293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Former CS 145’ers!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169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encourage more awesomeness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Github</a:t>
            </a:r>
            <a:r>
              <a:rPr lang="en-US" dirty="0" smtClean="0"/>
              <a:t> for course material &amp; bonus projects… Some extremes…</a:t>
            </a:r>
          </a:p>
          <a:p>
            <a:pPr marL="971550" lvl="1" indent="-457200">
              <a:buFont typeface="+mj-lt"/>
              <a:buAutoNum type="arabicPeriod"/>
            </a:pPr>
            <a:endParaRPr lang="en-US" b="1" dirty="0" smtClean="0"/>
          </a:p>
          <a:p>
            <a:pPr marL="971550" lvl="1" indent="-457200">
              <a:buFont typeface="+mj-lt"/>
              <a:buAutoNum type="arabicPeriod"/>
            </a:pPr>
            <a:r>
              <a:rPr lang="en-US" b="1" dirty="0" smtClean="0"/>
              <a:t>I was hung over when I took the test</a:t>
            </a:r>
            <a:r>
              <a:rPr lang="en-US" i="1" dirty="0" smtClean="0"/>
              <a:t>. Intended to make up for silly mistakes.</a:t>
            </a:r>
          </a:p>
          <a:p>
            <a:pPr marL="1371600" lvl="2" indent="-457200">
              <a:buFont typeface="+mj-lt"/>
              <a:buAutoNum type="arabicPeriod"/>
            </a:pPr>
            <a:endParaRPr lang="en-US" i="1" dirty="0"/>
          </a:p>
          <a:p>
            <a:pPr marL="971550" lvl="1" indent="-457200">
              <a:buFont typeface="+mj-lt"/>
              <a:buAutoNum type="arabicPeriod"/>
            </a:pPr>
            <a:r>
              <a:rPr lang="en-US" b="1" dirty="0" smtClean="0"/>
              <a:t>I want to make it easier for future generations. </a:t>
            </a:r>
            <a:r>
              <a:rPr lang="en-US" dirty="0" smtClean="0"/>
              <a:t>Visualizations &amp; improvements to advanced topics.</a:t>
            </a:r>
          </a:p>
          <a:p>
            <a:pPr marL="1371600" lvl="2" indent="-457200">
              <a:buFont typeface="+mj-lt"/>
              <a:buAutoNum type="arabicPeriod"/>
            </a:pPr>
            <a:endParaRPr lang="en-US" b="1" dirty="0"/>
          </a:p>
          <a:p>
            <a:pPr marL="971550" lvl="1" indent="-457200">
              <a:buFont typeface="+mj-lt"/>
              <a:buAutoNum type="arabicPeriod"/>
            </a:pPr>
            <a:r>
              <a:rPr lang="en-US" b="1" i="1" dirty="0" smtClean="0"/>
              <a:t>I want to be a research star!</a:t>
            </a:r>
            <a:r>
              <a:rPr lang="en-US" i="1" dirty="0" smtClean="0"/>
              <a:t> </a:t>
            </a:r>
            <a:r>
              <a:rPr lang="en-US" dirty="0" smtClean="0"/>
              <a:t>These are challenging assignments that could indicate possible publication.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27131" y="6081991"/>
            <a:ext cx="633773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+mj-lt"/>
              </a:rPr>
              <a:t>If your pull request is approved, TA will give you bonus points.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96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Tutorials for </a:t>
            </a:r>
            <a:r>
              <a:rPr lang="en-US" dirty="0" err="1" smtClean="0"/>
              <a:t>github</a:t>
            </a:r>
            <a:r>
              <a:rPr lang="en-US" dirty="0" smtClean="0"/>
              <a:t> on course page.</a:t>
            </a:r>
          </a:p>
          <a:p>
            <a:endParaRPr lang="en-US" dirty="0" smtClean="0"/>
          </a:p>
          <a:p>
            <a:r>
              <a:rPr lang="en-US" dirty="0" smtClean="0"/>
              <a:t>Please use Piazza for questions on the topics (not </a:t>
            </a:r>
            <a:r>
              <a:rPr lang="en-US" dirty="0" err="1" smtClean="0"/>
              <a:t>github</a:t>
            </a:r>
            <a:r>
              <a:rPr lang="en-US" dirty="0" smtClean="0"/>
              <a:t>).</a:t>
            </a:r>
          </a:p>
          <a:p>
            <a:endParaRPr lang="en-US" dirty="0" smtClean="0"/>
          </a:p>
          <a:p>
            <a:r>
              <a:rPr lang="en-US" dirty="0" smtClean="0"/>
              <a:t>These are </a:t>
            </a:r>
            <a:r>
              <a:rPr lang="en-US" b="1" dirty="0" smtClean="0"/>
              <a:t>optional</a:t>
            </a:r>
            <a:r>
              <a:rPr lang="en-US" dirty="0" smtClean="0"/>
              <a:t> elements of the course.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095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589" y="3037888"/>
            <a:ext cx="5064897" cy="36525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21849" cy="51340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9396" y="5648464"/>
            <a:ext cx="5461687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Big science is data driven.</a:t>
            </a:r>
            <a:endParaRPr lang="en-US" sz="4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97589" y="1037968"/>
            <a:ext cx="50648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>
                <a:latin typeface="+mj-lt"/>
              </a:rPr>
              <a:t>IceCube</a:t>
            </a:r>
            <a:r>
              <a:rPr lang="en-US" sz="4000" dirty="0" smtClean="0">
                <a:latin typeface="+mj-lt"/>
              </a:rPr>
              <a:t> Neutrino Observatory.</a:t>
            </a:r>
            <a:endParaRPr lang="en-US" sz="40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82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Lectures: 1</a:t>
            </a:r>
            <a:r>
              <a:rPr lang="en-US" baseline="30000" dirty="0" smtClean="0"/>
              <a:t>st</a:t>
            </a:r>
            <a:r>
              <a:rPr lang="en-US" dirty="0" smtClean="0"/>
              <a:t> half - from a </a:t>
            </a:r>
            <a:r>
              <a:rPr lang="en-US" dirty="0"/>
              <a:t>u</a:t>
            </a:r>
            <a:r>
              <a:rPr lang="en-US" dirty="0" smtClean="0"/>
              <a:t>ser’s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Foundations: </a:t>
            </a:r>
            <a:r>
              <a:rPr lang="en-US" dirty="0" smtClean="0"/>
              <a:t>Relational data models &amp; SQL</a:t>
            </a:r>
            <a:endParaRPr lang="en-US" i="1" dirty="0" smtClean="0"/>
          </a:p>
          <a:p>
            <a:pPr lvl="1"/>
            <a:r>
              <a:rPr lang="en-US" u="sng" dirty="0" smtClean="0"/>
              <a:t>Lectures 2-3</a:t>
            </a:r>
          </a:p>
          <a:p>
            <a:pPr lvl="1"/>
            <a:r>
              <a:rPr lang="en-US" dirty="0" smtClean="0"/>
              <a:t>How to manipulate data with SQL</a:t>
            </a:r>
            <a:r>
              <a:rPr lang="en-US" dirty="0"/>
              <a:t>, a declarative </a:t>
            </a:r>
            <a:r>
              <a:rPr lang="en-US" dirty="0" smtClean="0"/>
              <a:t>language</a:t>
            </a:r>
          </a:p>
          <a:p>
            <a:pPr lvl="2"/>
            <a:r>
              <a:rPr lang="en-US" i="1" dirty="0" smtClean="0"/>
              <a:t>reduced </a:t>
            </a:r>
            <a:r>
              <a:rPr lang="en-US" i="1" dirty="0"/>
              <a:t>expressive power but the system can do more for </a:t>
            </a:r>
            <a:r>
              <a:rPr lang="en-US" i="1" dirty="0" smtClean="0"/>
              <a:t>you</a:t>
            </a:r>
            <a:endParaRPr lang="en-US" i="1" dirty="0"/>
          </a:p>
          <a:p>
            <a:pPr marL="457200" lvl="1" indent="0">
              <a:buNone/>
            </a:pP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Database Design</a:t>
            </a:r>
            <a:r>
              <a:rPr lang="en-US" dirty="0"/>
              <a:t>:</a:t>
            </a:r>
            <a:r>
              <a:rPr lang="en-US" dirty="0" smtClean="0"/>
              <a:t> Design theory and </a:t>
            </a:r>
            <a:r>
              <a:rPr lang="en-US" dirty="0"/>
              <a:t>c</a:t>
            </a:r>
            <a:r>
              <a:rPr lang="en-US" dirty="0" smtClean="0"/>
              <a:t>onstraints</a:t>
            </a:r>
            <a:endParaRPr lang="en-US" i="1" dirty="0"/>
          </a:p>
          <a:p>
            <a:pPr lvl="1"/>
            <a:r>
              <a:rPr lang="en-US" u="sng" dirty="0" smtClean="0"/>
              <a:t>Lectures 4-5, 7</a:t>
            </a:r>
          </a:p>
          <a:p>
            <a:pPr lvl="1"/>
            <a:r>
              <a:rPr lang="en-US" dirty="0" smtClean="0"/>
              <a:t>Designing relational schema to keep your data from getting corrupted</a:t>
            </a:r>
          </a:p>
          <a:p>
            <a:pPr lvl="1"/>
            <a:endParaRPr lang="en-US" b="1" i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Transactions</a:t>
            </a:r>
            <a:r>
              <a:rPr lang="en-US" b="1" dirty="0"/>
              <a:t>:</a:t>
            </a:r>
            <a:r>
              <a:rPr lang="en-US" b="1" dirty="0" smtClean="0"/>
              <a:t> </a:t>
            </a:r>
            <a:r>
              <a:rPr lang="en-US" dirty="0" smtClean="0"/>
              <a:t>Syntax &amp; supporting systems</a:t>
            </a:r>
          </a:p>
          <a:p>
            <a:pPr lvl="1"/>
            <a:r>
              <a:rPr lang="en-US" u="sng" dirty="0" smtClean="0"/>
              <a:t>Lectures 8-9</a:t>
            </a:r>
          </a:p>
          <a:p>
            <a:pPr lvl="1"/>
            <a:r>
              <a:rPr lang="en-US" dirty="0" smtClean="0"/>
              <a:t>A programmer’s abstraction for data consistency</a:t>
            </a:r>
            <a:endParaRPr lang="en-US" b="1" dirty="0" smtClean="0"/>
          </a:p>
          <a:p>
            <a:pPr marL="914400" lvl="1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73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690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Lectures: 2</a:t>
            </a:r>
            <a:r>
              <a:rPr lang="en-US" baseline="30000" dirty="0" smtClean="0"/>
              <a:t>nd</a:t>
            </a:r>
            <a:r>
              <a:rPr lang="en-US" dirty="0" smtClean="0"/>
              <a:t> half - understanding 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31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4. Introduction to database systems</a:t>
            </a:r>
          </a:p>
          <a:p>
            <a:pPr lvl="1"/>
            <a:r>
              <a:rPr lang="en-US" u="sng" dirty="0" smtClean="0"/>
              <a:t>Lectures 12-16</a:t>
            </a:r>
          </a:p>
          <a:p>
            <a:pPr lvl="1"/>
            <a:r>
              <a:rPr lang="en-US" dirty="0" smtClean="0"/>
              <a:t>Indexing </a:t>
            </a:r>
          </a:p>
          <a:p>
            <a:pPr lvl="1"/>
            <a:r>
              <a:rPr lang="en-US" dirty="0" smtClean="0"/>
              <a:t>External Memory Algorithms (IO model) for sorting, joins, etc.</a:t>
            </a:r>
          </a:p>
          <a:p>
            <a:pPr lvl="1"/>
            <a:r>
              <a:rPr lang="en-US" dirty="0" smtClean="0"/>
              <a:t>Basics of query optimization (Cost Estimates)</a:t>
            </a:r>
          </a:p>
          <a:p>
            <a:pPr lvl="1"/>
            <a:r>
              <a:rPr lang="en-US" dirty="0" smtClean="0"/>
              <a:t>Relational algebra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/>
              <a:t>5. </a:t>
            </a:r>
            <a:r>
              <a:rPr lang="en-US" b="1" dirty="0"/>
              <a:t>Specialized and New Data Processing </a:t>
            </a:r>
            <a:r>
              <a:rPr lang="en-US" b="1" dirty="0" smtClean="0"/>
              <a:t>Systems</a:t>
            </a:r>
            <a:endParaRPr lang="en-US" b="1" dirty="0"/>
          </a:p>
          <a:p>
            <a:pPr lvl="1"/>
            <a:r>
              <a:rPr lang="en-US" u="sng" dirty="0" smtClean="0"/>
              <a:t>Lectures 17-19</a:t>
            </a:r>
          </a:p>
          <a:p>
            <a:pPr lvl="1"/>
            <a:r>
              <a:rPr lang="en-US" dirty="0" smtClean="0"/>
              <a:t>Key-Value Stores</a:t>
            </a:r>
          </a:p>
          <a:p>
            <a:pPr lvl="1"/>
            <a:r>
              <a:rPr lang="en-US" dirty="0" smtClean="0"/>
              <a:t>Hadoop and its 10 year anniversary</a:t>
            </a:r>
          </a:p>
          <a:p>
            <a:pPr lvl="1"/>
            <a:r>
              <a:rPr lang="en-US" dirty="0" err="1" smtClean="0"/>
              <a:t>SparkSQL</a:t>
            </a:r>
            <a:r>
              <a:rPr lang="en-US" dirty="0" smtClean="0"/>
              <a:t>. The re-rise of SQL</a:t>
            </a:r>
          </a:p>
          <a:p>
            <a:pPr lvl="1"/>
            <a:r>
              <a:rPr lang="en-US" dirty="0" smtClean="0"/>
              <a:t>“Dark data” systems &amp; current intersections with ML &amp; AI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09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Lectures: A note about format of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5120" y="1969099"/>
            <a:ext cx="326431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i="1" dirty="0" smtClean="0"/>
              <a:t>These are asides / notes </a:t>
            </a:r>
            <a:r>
              <a:rPr lang="en-US" i="1" smtClean="0"/>
              <a:t>(still need to know these in general!)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1335120" y="4119427"/>
            <a:ext cx="659328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+mj-lt"/>
              </a:rPr>
              <a:t>Main point of slide / key takeaway at bottom</a:t>
            </a:r>
            <a:endParaRPr lang="en-US" sz="28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57554" y="3162514"/>
            <a:ext cx="634955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Definitions in blue with </a:t>
            </a:r>
            <a:r>
              <a:rPr lang="en-US" b="1" u="sng" dirty="0" smtClean="0">
                <a:latin typeface="+mj-lt"/>
              </a:rPr>
              <a:t>concept being defined</a:t>
            </a:r>
            <a:r>
              <a:rPr lang="en-US" dirty="0" smtClean="0">
                <a:latin typeface="+mj-lt"/>
              </a:rPr>
              <a:t> bold &amp; underlined</a:t>
            </a:r>
            <a:endParaRPr lang="en-US" u="sng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35120" y="5230228"/>
            <a:ext cx="296715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j-lt"/>
              </a:rPr>
              <a:t>Warnings- pay attention here!</a:t>
            </a:r>
            <a:endParaRPr lang="en-US" i="1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48428" y="1403881"/>
            <a:ext cx="121398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j-lt"/>
              </a:rPr>
              <a:t>Take note!!</a:t>
            </a:r>
            <a:endParaRPr lang="en-U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685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IPython Notebook “Hello World”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49662" cy="4895850"/>
          </a:xfrm>
        </p:spPr>
        <p:txBody>
          <a:bodyPr>
            <a:normAutofit/>
          </a:bodyPr>
          <a:lstStyle/>
          <a:p>
            <a:r>
              <a:rPr lang="en-US" dirty="0" smtClean="0"/>
              <a:t>IPython notebooks are interactive shells which </a:t>
            </a:r>
            <a:r>
              <a:rPr lang="en-US" b="1" dirty="0" smtClean="0"/>
              <a:t>save output in a nice notebook format</a:t>
            </a:r>
          </a:p>
          <a:p>
            <a:pPr lvl="1"/>
            <a:r>
              <a:rPr lang="en-US" dirty="0" smtClean="0"/>
              <a:t>They also can display markdown, </a:t>
            </a:r>
            <a:r>
              <a:rPr lang="en-US" dirty="0" err="1" smtClean="0"/>
              <a:t>LaTeX</a:t>
            </a:r>
            <a:r>
              <a:rPr lang="en-US" dirty="0" smtClean="0"/>
              <a:t>, HTML, </a:t>
            </a:r>
            <a:r>
              <a:rPr lang="en-US" dirty="0" err="1" smtClean="0"/>
              <a:t>js</a:t>
            </a:r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You’ll use these for </a:t>
            </a:r>
          </a:p>
          <a:p>
            <a:pPr lvl="1"/>
            <a:r>
              <a:rPr lang="en-US" dirty="0" smtClean="0"/>
              <a:t>in-class activities</a:t>
            </a:r>
          </a:p>
          <a:p>
            <a:pPr lvl="1"/>
            <a:r>
              <a:rPr lang="en-US" dirty="0" smtClean="0"/>
              <a:t>interactive lecture supplements/recaps</a:t>
            </a:r>
          </a:p>
          <a:p>
            <a:pPr lvl="1"/>
            <a:r>
              <a:rPr lang="en-US" dirty="0" err="1" smtClean="0"/>
              <a:t>homeworks</a:t>
            </a:r>
            <a:r>
              <a:rPr lang="en-US" dirty="0" smtClean="0"/>
              <a:t>, projects, etc.- if helpful!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981615" y="1964455"/>
            <a:ext cx="254896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FYI: IPython Notebook is now called “Jupyter Notebook” and handles other languages too.  Same thing basically.</a:t>
            </a:r>
            <a:endParaRPr lang="en-US" sz="1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8274685" y="4528311"/>
            <a:ext cx="3255899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Note: you </a:t>
            </a:r>
            <a:r>
              <a:rPr lang="en-US" sz="2400" b="1" u="sng" dirty="0" smtClean="0"/>
              <a:t>do</a:t>
            </a:r>
            <a:r>
              <a:rPr lang="en-US" sz="2400" b="1" dirty="0" smtClean="0"/>
              <a:t> need to know or learn python </a:t>
            </a:r>
            <a:r>
              <a:rPr lang="en-US" sz="2400" dirty="0" smtClean="0"/>
              <a:t>for this course!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748" y="3195010"/>
            <a:ext cx="3152503" cy="197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6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IPython Notebook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Content Placeholder 10"/>
          <p:cNvSpPr txBox="1">
            <a:spLocks/>
          </p:cNvSpPr>
          <p:nvPr/>
        </p:nvSpPr>
        <p:spPr>
          <a:xfrm>
            <a:off x="6455229" y="1847850"/>
            <a:ext cx="5151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09800" y="5335408"/>
            <a:ext cx="777240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As a general policy in upper-level CS courses, </a:t>
            </a:r>
            <a:r>
              <a:rPr lang="en-US" sz="2400" b="1" u="sng" dirty="0" smtClean="0">
                <a:latin typeface="+mj-lt"/>
              </a:rPr>
              <a:t>Windows is not officially supported</a:t>
            </a:r>
            <a:r>
              <a:rPr lang="en-US" sz="2400" dirty="0" smtClean="0">
                <a:latin typeface="+mj-lt"/>
              </a:rPr>
              <a:t>.  However we are making a best-effort attempt to provide some solutions here!</a:t>
            </a:r>
            <a:endParaRPr lang="en-US" sz="24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43842"/>
          </a:xfrm>
        </p:spPr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First, try installing </a:t>
            </a:r>
            <a:r>
              <a:rPr lang="en-US" b="1" u="sng" dirty="0" smtClean="0"/>
              <a:t>on your laptop</a:t>
            </a:r>
            <a:r>
              <a:rPr lang="en-US" dirty="0" smtClean="0"/>
              <a:t> via the instructions on the next slide / Piazza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Try running via one of the alternative methods: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b="1" u="sng" dirty="0" smtClean="0"/>
              <a:t>Ubuntu VM</a:t>
            </a:r>
            <a:r>
              <a:rPr lang="en-US" dirty="0" smtClean="0"/>
              <a:t> (coming soon- see Piazza!)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b="1" u="sng" dirty="0" smtClean="0"/>
              <a:t>Corn</a:t>
            </a:r>
            <a:r>
              <a:rPr lang="en-US" dirty="0" smtClean="0"/>
              <a:t> via X11 </a:t>
            </a:r>
            <a:r>
              <a:rPr lang="en-US" i="1" dirty="0" smtClean="0"/>
              <a:t>OR</a:t>
            </a:r>
            <a:r>
              <a:rPr lang="en-US" dirty="0" smtClean="0"/>
              <a:t> </a:t>
            </a:r>
            <a:r>
              <a:rPr lang="en-US" dirty="0"/>
              <a:t>port forwarding </a:t>
            </a:r>
            <a:r>
              <a:rPr lang="en-US" dirty="0" smtClean="0"/>
              <a:t>(see instructions on Piazza)</a:t>
            </a:r>
          </a:p>
          <a:p>
            <a:pPr marL="1428750" lvl="2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Come to our </a:t>
            </a:r>
            <a:r>
              <a:rPr lang="en-US" b="1" u="sng" dirty="0" smtClean="0"/>
              <a:t>Installation Office Hours</a:t>
            </a:r>
            <a:r>
              <a:rPr lang="en-US" dirty="0" smtClean="0"/>
              <a:t> later this week (TBA on Piazza)!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08067" y="3014133"/>
            <a:ext cx="239606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Please help out your peers by posting issues / solutions </a:t>
            </a:r>
            <a:r>
              <a:rPr lang="en-US" smtClean="0">
                <a:latin typeface="+mj-lt"/>
              </a:rPr>
              <a:t>on Piazza!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42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uiExpand="1" build="p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IPython Notebook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Content Placeholder 10"/>
          <p:cNvSpPr>
            <a:spLocks noGrp="1"/>
          </p:cNvSpPr>
          <p:nvPr>
            <p:ph idx="1"/>
          </p:nvPr>
        </p:nvSpPr>
        <p:spPr>
          <a:xfrm>
            <a:off x="838200" y="1617017"/>
            <a:ext cx="5151082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On your laptop:</a:t>
            </a:r>
            <a:endParaRPr lang="en-US" i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/>
              <a:t>Make sure Python, pip &amp; </a:t>
            </a:r>
            <a:r>
              <a:rPr lang="en-US" i="1" dirty="0" err="1" smtClean="0"/>
              <a:t>git</a:t>
            </a:r>
            <a:r>
              <a:rPr lang="en-US" i="1" dirty="0" smtClean="0"/>
              <a:t> installed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/>
              <a:t>Open a terminal and do: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13" name="Content Placeholder 10"/>
          <p:cNvSpPr txBox="1">
            <a:spLocks/>
          </p:cNvSpPr>
          <p:nvPr/>
        </p:nvSpPr>
        <p:spPr>
          <a:xfrm>
            <a:off x="6455229" y="1847850"/>
            <a:ext cx="5151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Content Placeholder 10"/>
          <p:cNvSpPr txBox="1">
            <a:spLocks/>
          </p:cNvSpPr>
          <p:nvPr/>
        </p:nvSpPr>
        <p:spPr>
          <a:xfrm>
            <a:off x="6611982" y="1617017"/>
            <a:ext cx="5151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u="sng" dirty="0" smtClean="0"/>
              <a:t>On </a:t>
            </a:r>
            <a:r>
              <a:rPr lang="en-US" i="1" u="sng" dirty="0" err="1" smtClean="0"/>
              <a:t>corn.stanford.edu</a:t>
            </a:r>
            <a:r>
              <a:rPr lang="en-US" u="sng" dirty="0" smtClean="0"/>
              <a:t>:</a:t>
            </a:r>
            <a:endParaRPr lang="en-US" i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/>
              <a:t>Make sure X11 is installed on your laptop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Open a terminal and do: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04184" y="1564160"/>
            <a:ext cx="269181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smtClean="0"/>
              <a:t>Preferred method!!</a:t>
            </a:r>
            <a:endParaRPr lang="en-US" sz="24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2209800" y="6176963"/>
            <a:ext cx="77724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CAs will be coming around to help with setup </a:t>
            </a:r>
            <a:r>
              <a:rPr lang="en-US" sz="2400" smtClean="0"/>
              <a:t>&amp; installation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900066" y="3701893"/>
            <a:ext cx="5027349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git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clone https://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github.com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HazyResearch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/cs145-notebooks.git</a:t>
            </a:r>
          </a:p>
          <a:p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cd cs145-notebooks</a:t>
            </a:r>
            <a:endParaRPr lang="en-US" sz="1200" dirty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pip 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install —-user --upgrade "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ipython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[notebook]" </a:t>
            </a:r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jupyter</a:t>
            </a:r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ipython-sql</a:t>
            </a:r>
            <a:endParaRPr lang="en-US" sz="1200" dirty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ipython</a:t>
            </a:r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notebook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611982" y="3701893"/>
            <a:ext cx="5027349" cy="21236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ssh</a:t>
            </a:r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–Y &lt;your-</a:t>
            </a:r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sunet</a:t>
            </a:r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-id&gt;@corn</a:t>
            </a:r>
          </a:p>
          <a:p>
            <a:endParaRPr lang="en-US" sz="1200" dirty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git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clone https://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github.com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HazyResearch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/cs145-notebooks.git</a:t>
            </a:r>
          </a:p>
          <a:p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cd cs145-notebooks</a:t>
            </a:r>
            <a:endParaRPr lang="en-US" sz="1200" dirty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pip 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install —-user --upgrade "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ipython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[notebook]" </a:t>
            </a:r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jupyter</a:t>
            </a:r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ipython-sql</a:t>
            </a:r>
            <a:endParaRPr lang="en-US" sz="1200" dirty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ipython</a:t>
            </a:r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notebook</a:t>
            </a:r>
          </a:p>
        </p:txBody>
      </p:sp>
    </p:spTree>
    <p:extLst>
      <p:ext uri="{BB962C8B-B14F-4D97-AF65-F5344CB8AC3E}">
        <p14:creationId xmlns:p14="http://schemas.microsoft.com/office/powerpoint/2010/main" val="45688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Activity-1-1.ipynb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24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Overview of the relational data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03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679626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Definition of DBMS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Data models &amp; the relational data model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Schemas &amp; data independence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IPython + SQL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97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DBMS?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large, integrated collection of data</a:t>
            </a:r>
          </a:p>
          <a:p>
            <a:endParaRPr lang="en-US" dirty="0" smtClean="0"/>
          </a:p>
          <a:p>
            <a:r>
              <a:rPr lang="en-US" dirty="0" smtClean="0"/>
              <a:t>Models a real-world </a:t>
            </a:r>
            <a:r>
              <a:rPr lang="en-US" i="1" u="sng" dirty="0" smtClean="0"/>
              <a:t>enterprise</a:t>
            </a:r>
          </a:p>
          <a:p>
            <a:pPr lvl="1"/>
            <a:r>
              <a:rPr lang="en-US" i="1" dirty="0" smtClean="0"/>
              <a:t>Entities </a:t>
            </a:r>
            <a:r>
              <a:rPr lang="en-US" dirty="0" smtClean="0"/>
              <a:t>(e.g., Students, Courses)</a:t>
            </a:r>
          </a:p>
          <a:p>
            <a:pPr lvl="1"/>
            <a:r>
              <a:rPr lang="en-US" i="1" dirty="0" smtClean="0"/>
              <a:t>Relationships </a:t>
            </a:r>
            <a:r>
              <a:rPr lang="en-US" dirty="0" smtClean="0"/>
              <a:t>(e.g.,</a:t>
            </a:r>
            <a:r>
              <a:rPr lang="en-US" i="1" dirty="0" smtClean="0"/>
              <a:t> </a:t>
            </a:r>
            <a:r>
              <a:rPr lang="en-US" dirty="0" smtClean="0"/>
              <a:t>Alice is enrolled in 145)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86050" y="4833307"/>
            <a:ext cx="681990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A </a:t>
            </a:r>
            <a:r>
              <a:rPr lang="en-US" sz="2800" b="1" u="sng" dirty="0">
                <a:latin typeface="+mj-lt"/>
              </a:rPr>
              <a:t>Database Management System (DBMS)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is a piece of software designed to store and manage databases</a:t>
            </a:r>
            <a:endParaRPr lang="en-US" sz="2800" u="sng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526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DBMS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2923" y="4748933"/>
            <a:ext cx="58054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Data </a:t>
            </a:r>
            <a:r>
              <a:rPr lang="en-US" sz="4000" smtClean="0">
                <a:latin typeface="+mj-lt"/>
              </a:rPr>
              <a:t>analysis in </a:t>
            </a:r>
            <a:r>
              <a:rPr lang="en-US" sz="4000" dirty="0" smtClean="0">
                <a:latin typeface="+mj-lt"/>
              </a:rPr>
              <a:t>the fight against human trafficking.</a:t>
            </a:r>
            <a:endParaRPr lang="en-US" sz="4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75389" y="616548"/>
            <a:ext cx="5064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 smtClean="0">
                <a:latin typeface="+mj-lt"/>
              </a:rPr>
              <a:t>All of society is online.</a:t>
            </a:r>
            <a:endParaRPr lang="en-US" sz="4000" b="1" i="1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17177"/>
          <a:stretch/>
        </p:blipFill>
        <p:spPr>
          <a:xfrm>
            <a:off x="1680519" y="2063098"/>
            <a:ext cx="9144000" cy="19880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84941" y="4718156"/>
            <a:ext cx="4045792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457200"/>
            <a:r>
              <a:rPr lang="en-US" sz="2800" i="1" dirty="0" smtClean="0">
                <a:solidFill>
                  <a:prstClr val="black"/>
                </a:solidFill>
                <a:latin typeface="+mj-lt"/>
              </a:rPr>
              <a:t>New York DA</a:t>
            </a:r>
            <a:r>
              <a:rPr lang="en-US" sz="2800" i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i="1" dirty="0" smtClean="0">
                <a:solidFill>
                  <a:prstClr val="black"/>
                </a:solidFill>
                <a:latin typeface="+mj-lt"/>
              </a:rPr>
              <a:t>use MEMEX Data for all trafficking investigations this year.</a:t>
            </a:r>
            <a:r>
              <a:rPr lang="en-US" sz="2800" b="1" i="1" dirty="0" smtClean="0">
                <a:solidFill>
                  <a:prstClr val="black"/>
                </a:solidFill>
                <a:latin typeface="+mj-lt"/>
              </a:rPr>
              <a:t> </a:t>
            </a:r>
            <a:endParaRPr lang="en-US" sz="2800" b="1" i="1" dirty="0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2" y="611170"/>
            <a:ext cx="4541109" cy="103796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800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3C148-71A6-4219-B2B5-06E3FD297E0C}" type="slidenum">
              <a:rPr lang="en-US"/>
              <a:pPr/>
              <a:t>40</a:t>
            </a:fld>
            <a:endParaRPr lang="en-US"/>
          </a:p>
        </p:txBody>
      </p:sp>
      <p:sp>
        <p:nvSpPr>
          <p:cNvPr id="1024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Motivating, Running Example</a:t>
            </a:r>
            <a:endParaRPr lang="en-US" dirty="0"/>
          </a:p>
        </p:txBody>
      </p:sp>
      <p:sp>
        <p:nvSpPr>
          <p:cNvPr id="10250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 building a course management system (</a:t>
            </a:r>
            <a:r>
              <a:rPr lang="en-US" b="1" dirty="0" smtClean="0"/>
              <a:t>CMS</a:t>
            </a:r>
            <a:r>
              <a:rPr lang="en-US" dirty="0" smtClean="0"/>
              <a:t>):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tudents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en-US" dirty="0" smtClean="0"/>
              <a:t>ourses</a:t>
            </a:r>
            <a:endParaRPr lang="en-US" dirty="0"/>
          </a:p>
          <a:p>
            <a:pPr lvl="1"/>
            <a:r>
              <a:rPr lang="en-US" dirty="0"/>
              <a:t>P</a:t>
            </a:r>
            <a:r>
              <a:rPr lang="en-US" dirty="0" smtClean="0"/>
              <a:t>rofessors</a:t>
            </a:r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</a:t>
            </a:r>
            <a:r>
              <a:rPr lang="en-US" dirty="0" smtClean="0"/>
              <a:t>ho takes what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ho teaches what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4229100" y="2588269"/>
            <a:ext cx="381000" cy="1295400"/>
          </a:xfrm>
          <a:prstGeom prst="rightBrac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10100" y="3005137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</a:rPr>
              <a:t>Entities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4229100" y="4692742"/>
            <a:ext cx="381000" cy="685800"/>
          </a:xfrm>
          <a:prstGeom prst="rightBrace">
            <a:avLst/>
          </a:prstGeom>
          <a:noFill/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68596" y="480480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F0"/>
                </a:solidFill>
              </a:rPr>
              <a:t>Relationships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 build="p"/>
      <p:bldP spid="5" grpId="0" animBg="1"/>
      <p:bldP spid="6" grpId="0"/>
      <p:bldP spid="7" grpId="0" animBg="1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577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data model </a:t>
            </a:r>
            <a:r>
              <a:rPr lang="en-US" dirty="0" smtClean="0"/>
              <a:t>is a collection of concepts for describing data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u="sng" dirty="0"/>
              <a:t>relational model of data</a:t>
            </a:r>
            <a:r>
              <a:rPr lang="en-US" dirty="0"/>
              <a:t> is the most widely used model </a:t>
            </a:r>
            <a:r>
              <a:rPr lang="en-US" dirty="0" smtClean="0"/>
              <a:t>today</a:t>
            </a:r>
          </a:p>
          <a:p>
            <a:pPr lvl="2"/>
            <a:r>
              <a:rPr lang="en-US" dirty="0" smtClean="0"/>
              <a:t>Main </a:t>
            </a:r>
            <a:r>
              <a:rPr lang="en-US" dirty="0"/>
              <a:t>Concept</a:t>
            </a:r>
            <a:r>
              <a:rPr lang="en-US" dirty="0" smtClean="0"/>
              <a:t>: the </a:t>
            </a:r>
            <a:r>
              <a:rPr lang="en-US" i="1" dirty="0" smtClean="0"/>
              <a:t>relation</a:t>
            </a:r>
            <a:r>
              <a:rPr lang="en-US" dirty="0" smtClean="0"/>
              <a:t>- </a:t>
            </a:r>
            <a:r>
              <a:rPr lang="en-US" dirty="0"/>
              <a:t>essentially, a table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 smtClean="0"/>
              <a:t>schema</a:t>
            </a:r>
            <a:r>
              <a:rPr lang="en-US" dirty="0" smtClean="0"/>
              <a:t> is a description of a particular collection of data, </a:t>
            </a:r>
            <a:r>
              <a:rPr lang="en-US" b="1" dirty="0" smtClean="0"/>
              <a:t>using the given data model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E.g. every </a:t>
            </a:r>
            <a:r>
              <a:rPr lang="en-US" i="1" dirty="0"/>
              <a:t>relation</a:t>
            </a:r>
            <a:r>
              <a:rPr lang="en-US" dirty="0"/>
              <a:t> </a:t>
            </a:r>
            <a:r>
              <a:rPr lang="en-US" dirty="0" smtClean="0"/>
              <a:t>in a relational data model has </a:t>
            </a:r>
            <a:r>
              <a:rPr lang="en-US" dirty="0"/>
              <a:t>a </a:t>
            </a:r>
            <a:r>
              <a:rPr lang="en-US" i="1" dirty="0"/>
              <a:t>schema</a:t>
            </a:r>
            <a:r>
              <a:rPr lang="en-US" dirty="0"/>
              <a:t> describing types, etc</a:t>
            </a:r>
            <a:r>
              <a:rPr lang="en-US" dirty="0" smtClean="0"/>
              <a:t>.</a:t>
            </a:r>
            <a:endParaRPr lang="en-US" i="1" u="sn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61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916746"/>
            <a:ext cx="10515600" cy="2852737"/>
          </a:xfrm>
        </p:spPr>
        <p:txBody>
          <a:bodyPr/>
          <a:lstStyle/>
          <a:p>
            <a:r>
              <a:rPr lang="en-US" dirty="0"/>
              <a:t>“Relational databases form </a:t>
            </a:r>
            <a:r>
              <a:rPr lang="en-US" dirty="0" smtClean="0"/>
              <a:t>the bedrock </a:t>
            </a:r>
            <a:r>
              <a:rPr lang="en-US" dirty="0"/>
              <a:t>of western civilization”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796471"/>
            <a:ext cx="10515600" cy="1500187"/>
          </a:xfrm>
        </p:spPr>
        <p:txBody>
          <a:bodyPr/>
          <a:lstStyle/>
          <a:p>
            <a:pPr algn="r"/>
            <a:r>
              <a:rPr lang="en-US" dirty="0" smtClean="0"/>
              <a:t>- Bruce </a:t>
            </a:r>
            <a:r>
              <a:rPr lang="en-US" dirty="0"/>
              <a:t>Lindsay, IBM Research</a:t>
            </a:r>
          </a:p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494" y="947928"/>
            <a:ext cx="3656306" cy="263652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61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24000" y="3388829"/>
            <a:ext cx="9144000" cy="3124200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</a:t>
            </a:r>
            <a:r>
              <a:rPr lang="en-US" dirty="0"/>
              <a:t>C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8826"/>
            <a:ext cx="8229600" cy="4525963"/>
          </a:xfrm>
        </p:spPr>
        <p:txBody>
          <a:bodyPr/>
          <a:lstStyle/>
          <a:p>
            <a:r>
              <a:rPr lang="en-US" i="1" dirty="0" smtClean="0"/>
              <a:t>Logical Schema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Students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name: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gpa</a:t>
            </a:r>
            <a:r>
              <a:rPr lang="en-US" dirty="0" smtClean="0"/>
              <a:t>: </a:t>
            </a:r>
            <a:r>
              <a:rPr lang="en-US" i="1" dirty="0" smtClean="0"/>
              <a:t>float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Courses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cname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credits: </a:t>
            </a:r>
            <a:r>
              <a:rPr lang="en-US" i="1" dirty="0" err="1" smtClean="0"/>
              <a:t>int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Enrolled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string, </a:t>
            </a:r>
            <a:r>
              <a:rPr lang="en-US" dirty="0" smtClean="0"/>
              <a:t>cid</a:t>
            </a:r>
            <a:r>
              <a:rPr lang="en-US" i="1" dirty="0" smtClean="0"/>
              <a:t>: string, </a:t>
            </a:r>
            <a:r>
              <a:rPr lang="en-US" dirty="0" smtClean="0"/>
              <a:t>grade</a:t>
            </a:r>
            <a:r>
              <a:rPr lang="en-US" i="1" dirty="0" smtClean="0"/>
              <a:t>: string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77602"/>
              </p:ext>
            </p:extLst>
          </p:nvPr>
        </p:nvGraphicFramePr>
        <p:xfrm>
          <a:off x="1676400" y="3617429"/>
          <a:ext cx="2514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9906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Gpa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101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Bob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Mary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57400" y="51369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Students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321018"/>
              </p:ext>
            </p:extLst>
          </p:nvPr>
        </p:nvGraphicFramePr>
        <p:xfrm>
          <a:off x="7696200" y="3617429"/>
          <a:ext cx="2895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cname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credits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564-2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308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417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3400" y="51369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Courses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15561"/>
              </p:ext>
            </p:extLst>
          </p:nvPr>
        </p:nvGraphicFramePr>
        <p:xfrm>
          <a:off x="4572000" y="5065229"/>
          <a:ext cx="2895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Grade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29200" y="60513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Enrolled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105400" y="3693629"/>
            <a:ext cx="17526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Relations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24000" y="3386328"/>
            <a:ext cx="9144000" cy="3124200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</a:t>
            </a:r>
            <a:r>
              <a:rPr lang="en-US" dirty="0"/>
              <a:t>C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7033"/>
            <a:ext cx="8229600" cy="4525963"/>
          </a:xfrm>
        </p:spPr>
        <p:txBody>
          <a:bodyPr/>
          <a:lstStyle/>
          <a:p>
            <a:r>
              <a:rPr lang="en-US" i="1" dirty="0" smtClean="0"/>
              <a:t>Logical Schema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Students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name: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gpa</a:t>
            </a:r>
            <a:r>
              <a:rPr lang="en-US" dirty="0" smtClean="0"/>
              <a:t>: </a:t>
            </a:r>
            <a:r>
              <a:rPr lang="en-US" i="1" dirty="0" smtClean="0"/>
              <a:t>float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Courses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cname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credits: </a:t>
            </a:r>
            <a:r>
              <a:rPr lang="en-US" i="1" dirty="0" err="1" smtClean="0"/>
              <a:t>int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Enrolled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string, </a:t>
            </a:r>
            <a:r>
              <a:rPr lang="en-US" dirty="0" smtClean="0"/>
              <a:t>cid</a:t>
            </a:r>
            <a:r>
              <a:rPr lang="en-US" i="1" dirty="0" smtClean="0"/>
              <a:t>: string, </a:t>
            </a:r>
            <a:r>
              <a:rPr lang="en-US" dirty="0" smtClean="0"/>
              <a:t>grade</a:t>
            </a:r>
            <a:r>
              <a:rPr lang="en-US" i="1" dirty="0" smtClean="0"/>
              <a:t>: string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852163"/>
              </p:ext>
            </p:extLst>
          </p:nvPr>
        </p:nvGraphicFramePr>
        <p:xfrm>
          <a:off x="1676400" y="3614928"/>
          <a:ext cx="2514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9906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Gpa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101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Bob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Mary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57400" y="51344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Students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604012"/>
              </p:ext>
            </p:extLst>
          </p:nvPr>
        </p:nvGraphicFramePr>
        <p:xfrm>
          <a:off x="7696200" y="3614928"/>
          <a:ext cx="2895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cname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credits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564-2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308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417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3400" y="51344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Courses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115663"/>
              </p:ext>
            </p:extLst>
          </p:nvPr>
        </p:nvGraphicFramePr>
        <p:xfrm>
          <a:off x="4572000" y="5062728"/>
          <a:ext cx="2895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Grade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29200" y="60488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Enrolled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2286000" y="4834128"/>
            <a:ext cx="2362200" cy="91440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943600" y="4300728"/>
            <a:ext cx="1752600" cy="1414272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105400" y="3693629"/>
            <a:ext cx="17526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Corresponding </a:t>
            </a:r>
            <a:r>
              <a:rPr lang="en-US" sz="2000" i="1" dirty="0" smtClean="0"/>
              <a:t>keys</a:t>
            </a:r>
            <a:endParaRPr lang="en-US" sz="20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758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Schemata…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Physical Schema</a:t>
            </a:r>
            <a:r>
              <a:rPr lang="en-US" dirty="0" smtClean="0"/>
              <a:t>: describes data layout</a:t>
            </a:r>
          </a:p>
          <a:p>
            <a:pPr lvl="1"/>
            <a:r>
              <a:rPr lang="en-US" dirty="0" smtClean="0"/>
              <a:t>Relations as unordered files</a:t>
            </a:r>
          </a:p>
          <a:p>
            <a:pPr lvl="1"/>
            <a:r>
              <a:rPr lang="en-US" dirty="0" smtClean="0"/>
              <a:t>Some data in sorted order (index)</a:t>
            </a:r>
          </a:p>
          <a:p>
            <a:endParaRPr lang="en-US" i="1" dirty="0" smtClean="0"/>
          </a:p>
          <a:p>
            <a:r>
              <a:rPr lang="en-US" i="1" dirty="0" smtClean="0"/>
              <a:t>Logical Schema: </a:t>
            </a:r>
            <a:r>
              <a:rPr lang="en-US" dirty="0" smtClean="0"/>
              <a:t>Previous slide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External Schema</a:t>
            </a:r>
            <a:r>
              <a:rPr lang="en-US" dirty="0" smtClean="0"/>
              <a:t>: (Views)</a:t>
            </a:r>
          </a:p>
          <a:p>
            <a:pPr lvl="1"/>
            <a:r>
              <a:rPr lang="en-US" dirty="0" err="1" smtClean="0">
                <a:latin typeface="Arial" pitchFamily="34" charset="0"/>
                <a:cs typeface="Arial" pitchFamily="34" charset="0"/>
              </a:rPr>
              <a:t>Course_info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enrollment: </a:t>
            </a:r>
            <a:r>
              <a:rPr lang="en-US" i="1" dirty="0" smtClean="0"/>
              <a:t>integer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Derived from other tables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99120" y="449371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Applications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0" y="2740967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Administrators</a:t>
            </a:r>
          </a:p>
        </p:txBody>
      </p:sp>
      <p:sp>
        <p:nvSpPr>
          <p:cNvPr id="11" name="Up Arrow 10"/>
          <p:cNvSpPr/>
          <p:nvPr/>
        </p:nvSpPr>
        <p:spPr>
          <a:xfrm>
            <a:off x="8077200" y="2667000"/>
            <a:ext cx="304800" cy="60960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8077200" y="4457848"/>
            <a:ext cx="304800" cy="5334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45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011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Schemata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Concept:</a:t>
            </a:r>
            <a:r>
              <a:rPr lang="en-US" dirty="0" smtClean="0"/>
              <a:t> Applications do not need to worry about </a:t>
            </a:r>
            <a:r>
              <a:rPr lang="en-US" i="1" dirty="0" smtClean="0"/>
              <a:t>how the data is structured and stored</a:t>
            </a:r>
          </a:p>
          <a:p>
            <a:pPr marL="0" indent="0">
              <a:buNone/>
            </a:pPr>
            <a:endParaRPr lang="en-US" i="1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686475"/>
            <a:ext cx="525170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j-lt"/>
              </a:rPr>
              <a:t>Logical data independence: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protection from changes in the </a:t>
            </a:r>
            <a:r>
              <a:rPr lang="en-US" sz="2800" i="1" dirty="0">
                <a:latin typeface="+mj-lt"/>
              </a:rPr>
              <a:t>logical structure of </a:t>
            </a:r>
            <a:r>
              <a:rPr lang="en-US" sz="2800" i="1">
                <a:latin typeface="+mj-lt"/>
              </a:rPr>
              <a:t>the </a:t>
            </a:r>
            <a:r>
              <a:rPr lang="en-US" sz="2800" i="1" smtClean="0">
                <a:latin typeface="+mj-lt"/>
              </a:rPr>
              <a:t>data</a:t>
            </a:r>
            <a:endParaRPr lang="en-US" sz="2800" i="1" u="sng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4364250"/>
            <a:ext cx="525170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j-lt"/>
              </a:rPr>
              <a:t>Physical data independence: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protection from </a:t>
            </a:r>
            <a:r>
              <a:rPr lang="en-US" sz="2800" i="1" dirty="0">
                <a:latin typeface="+mj-lt"/>
              </a:rPr>
              <a:t>physical </a:t>
            </a:r>
            <a:r>
              <a:rPr lang="en-US" sz="2800" i="1">
                <a:latin typeface="+mj-lt"/>
              </a:rPr>
              <a:t>layout </a:t>
            </a:r>
            <a:r>
              <a:rPr lang="en-US" sz="2800" i="1" smtClean="0">
                <a:latin typeface="+mj-lt"/>
              </a:rPr>
              <a:t>changes</a:t>
            </a:r>
            <a:endParaRPr lang="en-US" sz="2800" u="sng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304" y="6176962"/>
            <a:ext cx="8077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One </a:t>
            </a:r>
            <a:r>
              <a:rPr lang="en-US" sz="2800" dirty="0">
                <a:latin typeface="+mj-lt"/>
              </a:rPr>
              <a:t>of the most important reasons to use a DBMS</a:t>
            </a:r>
            <a:endParaRPr lang="en-US" sz="2800" b="1" dirty="0">
              <a:latin typeface="+mj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011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Schemata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6348984" y="2686475"/>
            <a:ext cx="40660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I.e. should not need to ask: can </a:t>
            </a:r>
            <a:r>
              <a:rPr lang="en-US" i="1" dirty="0"/>
              <a:t>we add  a new entity or attribute without rewriting the application</a:t>
            </a:r>
            <a:r>
              <a:rPr lang="en-US" i="1" dirty="0" smtClean="0"/>
              <a:t>?</a:t>
            </a:r>
            <a:endParaRPr lang="en-US" i="1" u="sng" dirty="0"/>
          </a:p>
        </p:txBody>
      </p:sp>
      <p:sp>
        <p:nvSpPr>
          <p:cNvPr id="12" name="Rectangle 11"/>
          <p:cNvSpPr/>
          <p:nvPr/>
        </p:nvSpPr>
        <p:spPr>
          <a:xfrm>
            <a:off x="6348984" y="4364250"/>
            <a:ext cx="3901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I.e. should not need to ask: which </a:t>
            </a:r>
            <a:r>
              <a:rPr lang="en-US" i="1" dirty="0"/>
              <a:t>disks are the data stored </a:t>
            </a:r>
            <a:r>
              <a:rPr lang="en-US" i="1" dirty="0" smtClean="0"/>
              <a:t>on</a:t>
            </a:r>
            <a:r>
              <a:rPr lang="en-US" i="1" dirty="0"/>
              <a:t>? Is the data indexed</a:t>
            </a:r>
            <a:r>
              <a:rPr lang="en-US" i="1" dirty="0" smtClean="0"/>
              <a:t>?</a:t>
            </a:r>
            <a:endParaRPr lang="en-US" i="1"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Activity-1-2.ipynb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78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/>
              <a:t>Overview of DBMS </a:t>
            </a:r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concepts &amp;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948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Transactions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Concurrency &amp; locking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Atomicity &amp; logging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Summary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786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494481"/>
            <a:ext cx="3962743" cy="39627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5" y="776073"/>
            <a:ext cx="1549400" cy="154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585" y="776073"/>
            <a:ext cx="1549400" cy="154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962" y="776073"/>
            <a:ext cx="4876800" cy="166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575" y="2917053"/>
            <a:ext cx="4597400" cy="1765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9438" y="5256256"/>
            <a:ext cx="7587048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Increasingly many companies see themselves as </a:t>
            </a:r>
            <a:r>
              <a:rPr lang="en-US" sz="4000" b="1" dirty="0" smtClean="0">
                <a:latin typeface="+mj-lt"/>
              </a:rPr>
              <a:t>data driven</a:t>
            </a:r>
            <a:r>
              <a:rPr lang="en-US" sz="4000" dirty="0" smtClean="0">
                <a:latin typeface="+mj-lt"/>
              </a:rPr>
              <a:t>.</a:t>
            </a:r>
            <a:endParaRPr lang="en-US" sz="40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124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with Many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1061656"/>
          </a:xfrm>
        </p:spPr>
        <p:txBody>
          <a:bodyPr>
            <a:normAutofit/>
          </a:bodyPr>
          <a:lstStyle/>
          <a:p>
            <a:r>
              <a:rPr lang="en-US" dirty="0" smtClean="0"/>
              <a:t>Suppose that our CMS application serves 1000’s of users or more- what are some </a:t>
            </a:r>
            <a:r>
              <a:rPr lang="en-US" b="1" dirty="0" smtClean="0"/>
              <a:t>challenges?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0" y="5766960"/>
            <a:ext cx="469392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DBMS allows user to write programs </a:t>
            </a:r>
          </a:p>
          <a:p>
            <a:r>
              <a:rPr lang="en-US" sz="2400" dirty="0">
                <a:latin typeface="+mj-lt"/>
              </a:rPr>
              <a:t>as if they were the </a:t>
            </a:r>
            <a:r>
              <a:rPr lang="en-US" sz="2400" b="1" dirty="0">
                <a:latin typeface="+mj-lt"/>
              </a:rPr>
              <a:t>only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user</a:t>
            </a:r>
            <a:endParaRPr lang="en-US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0" y="4094364"/>
            <a:ext cx="469392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>
                <a:latin typeface="+mj-lt"/>
              </a:rPr>
              <a:t>Disk/SSD access is slow, DBMS hide the latency by doing more CPU work concurrently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838200" y="2801891"/>
            <a:ext cx="50596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400" u="sng" dirty="0"/>
              <a:t>Security</a:t>
            </a:r>
            <a:r>
              <a:rPr lang="en-US" sz="2400" dirty="0"/>
              <a:t>: Different users, different </a:t>
            </a:r>
            <a:r>
              <a:rPr lang="en-US" sz="2400" dirty="0" smtClean="0"/>
              <a:t>roles</a:t>
            </a:r>
          </a:p>
          <a:p>
            <a:pPr lvl="1"/>
            <a:endParaRPr lang="en-US" sz="2400" i="1" dirty="0" smtClean="0"/>
          </a:p>
          <a:p>
            <a:pPr lvl="1"/>
            <a:endParaRPr lang="en-US" sz="2400" i="1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u="sng" dirty="0"/>
              <a:t>Performance</a:t>
            </a:r>
            <a:r>
              <a:rPr lang="en-US" sz="2400" dirty="0"/>
              <a:t>: Need to provide concurrent access</a:t>
            </a:r>
          </a:p>
          <a:p>
            <a:pPr lvl="1"/>
            <a:endParaRPr lang="en-US" sz="2400" i="1" dirty="0"/>
          </a:p>
          <a:p>
            <a:pPr lvl="1"/>
            <a:endParaRPr lang="en-US" sz="2400" i="1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u="sng" dirty="0"/>
              <a:t>Consistency</a:t>
            </a:r>
            <a:r>
              <a:rPr lang="en-US" sz="2400" dirty="0"/>
              <a:t>: Concurrency can lead to update problems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2977652"/>
            <a:ext cx="342747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/>
            <a:r>
              <a:rPr lang="en-US" i="1" dirty="0" smtClean="0"/>
              <a:t>We won’t look at too much in this course, but is </a:t>
            </a:r>
            <a:r>
              <a:rPr lang="en-US" i="1" u="sng" dirty="0" smtClean="0"/>
              <a:t>extremely</a:t>
            </a:r>
            <a:r>
              <a:rPr lang="en-US" i="1" dirty="0" smtClean="0"/>
              <a:t> important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1"/>
            <a:ext cx="7674864" cy="4882895"/>
          </a:xfrm>
        </p:spPr>
        <p:txBody>
          <a:bodyPr>
            <a:normAutofit/>
          </a:bodyPr>
          <a:lstStyle/>
          <a:p>
            <a:r>
              <a:rPr lang="en-US" dirty="0" smtClean="0"/>
              <a:t>A key concept is the </a:t>
            </a:r>
            <a:r>
              <a:rPr lang="en-US" b="1" dirty="0" smtClean="0"/>
              <a:t>transaction (TXN)</a:t>
            </a:r>
            <a:r>
              <a:rPr lang="en-US" dirty="0" smtClean="0"/>
              <a:t>: an</a:t>
            </a:r>
            <a:r>
              <a:rPr lang="en-US" i="1" dirty="0" smtClean="0"/>
              <a:t> </a:t>
            </a:r>
            <a:r>
              <a:rPr lang="en-US" b="1" dirty="0" smtClean="0"/>
              <a:t>atomic</a:t>
            </a:r>
            <a:r>
              <a:rPr lang="en-US" i="1" dirty="0" smtClean="0"/>
              <a:t> </a:t>
            </a:r>
            <a:r>
              <a:rPr lang="en-US" dirty="0" smtClean="0"/>
              <a:t>sequence of db actions (reads/writes)</a:t>
            </a:r>
          </a:p>
          <a:p>
            <a:pPr lvl="1"/>
            <a:r>
              <a:rPr lang="en-US" dirty="0" smtClean="0"/>
              <a:t>If a user cancels a TXN, it should be as if nothing happened!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Transactions leave the DB in a </a:t>
            </a:r>
            <a:r>
              <a:rPr lang="en-US" b="1" dirty="0" smtClean="0"/>
              <a:t>consistent</a:t>
            </a:r>
            <a:r>
              <a:rPr lang="en-US" dirty="0" smtClean="0"/>
              <a:t> state</a:t>
            </a:r>
          </a:p>
          <a:p>
            <a:pPr lvl="1"/>
            <a:r>
              <a:rPr lang="en-US" dirty="0" smtClean="0"/>
              <a:t>Users may write </a:t>
            </a:r>
            <a:r>
              <a:rPr lang="en-US" u="sng" dirty="0" smtClean="0"/>
              <a:t>integrity constraints</a:t>
            </a:r>
            <a:r>
              <a:rPr lang="en-US" i="1" dirty="0" smtClean="0"/>
              <a:t>,</a:t>
            </a:r>
            <a:r>
              <a:rPr lang="en-US" dirty="0" smtClean="0"/>
              <a:t> e.g., ‘each course is assigned to exactly one room’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32520" y="1600201"/>
            <a:ext cx="3023616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+mj-lt"/>
              </a:rPr>
              <a:t>Atomicity</a:t>
            </a:r>
            <a:r>
              <a:rPr lang="en-US" sz="2400" dirty="0">
                <a:latin typeface="+mj-lt"/>
              </a:rPr>
              <a:t>: An action either completes </a:t>
            </a:r>
            <a:r>
              <a:rPr lang="en-US" sz="2400" i="1" dirty="0">
                <a:latin typeface="+mj-lt"/>
              </a:rPr>
              <a:t>entirely</a:t>
            </a:r>
            <a:r>
              <a:rPr lang="en-US" sz="2400" dirty="0">
                <a:latin typeface="+mj-lt"/>
              </a:rPr>
              <a:t> or </a:t>
            </a:r>
            <a:r>
              <a:rPr lang="en-US" sz="2400" i="1" dirty="0">
                <a:latin typeface="+mj-lt"/>
              </a:rPr>
              <a:t>not at all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51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732520" y="3793610"/>
            <a:ext cx="3023616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Consistency</a:t>
            </a:r>
            <a:r>
              <a:rPr lang="en-US" sz="2400" dirty="0" smtClean="0">
                <a:latin typeface="+mj-lt"/>
              </a:rPr>
              <a:t>: An action results in a state which conforms to all integrity constraints</a:t>
            </a:r>
            <a:endParaRPr lang="en-US" sz="2400" i="1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86428" y="5216394"/>
            <a:ext cx="3819144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dirty="0" smtClean="0"/>
              <a:t>However</a:t>
            </a:r>
            <a:r>
              <a:rPr lang="en-US" sz="1600" b="1" dirty="0" smtClean="0"/>
              <a:t>,</a:t>
            </a:r>
            <a:r>
              <a:rPr lang="en-US" sz="1600" dirty="0" smtClean="0"/>
              <a:t> note that the DBMS </a:t>
            </a:r>
            <a:r>
              <a:rPr lang="en-US" sz="1600" dirty="0"/>
              <a:t>does not understand the </a:t>
            </a:r>
            <a:r>
              <a:rPr lang="en-US" sz="1600" i="1" dirty="0"/>
              <a:t>real</a:t>
            </a:r>
            <a:r>
              <a:rPr lang="en-US" sz="1600" dirty="0"/>
              <a:t> </a:t>
            </a:r>
            <a:r>
              <a:rPr lang="en-US" sz="1600" dirty="0" smtClean="0"/>
              <a:t>meaning of the constraints– </a:t>
            </a:r>
            <a:r>
              <a:rPr lang="en-US" sz="1600" dirty="0"/>
              <a:t>consistency burden is still on the user!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 Concurrent 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2"/>
            <a:ext cx="7674864" cy="424593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DBMS ensures that the execution </a:t>
            </a:r>
            <a:r>
              <a:rPr lang="en-US" dirty="0"/>
              <a:t>of {T</a:t>
            </a:r>
            <a:r>
              <a:rPr lang="en-US" baseline="-25000" dirty="0"/>
              <a:t>1</a:t>
            </a:r>
            <a:r>
              <a:rPr lang="en-US" dirty="0" smtClean="0"/>
              <a:t>,…,</a:t>
            </a:r>
            <a:r>
              <a:rPr lang="en-US" dirty="0" err="1" smtClean="0"/>
              <a:t>T</a:t>
            </a:r>
            <a:r>
              <a:rPr lang="en-US" baseline="-25000" dirty="0" err="1" smtClean="0"/>
              <a:t>n</a:t>
            </a:r>
            <a:r>
              <a:rPr lang="en-US" dirty="0"/>
              <a:t>} is equivalent to some </a:t>
            </a:r>
            <a:r>
              <a:rPr lang="en-US" b="1" dirty="0"/>
              <a:t>serial</a:t>
            </a:r>
            <a:r>
              <a:rPr lang="en-US" i="1" dirty="0"/>
              <a:t> </a:t>
            </a:r>
            <a:r>
              <a:rPr lang="en-US" dirty="0" smtClean="0"/>
              <a:t>execution</a:t>
            </a:r>
          </a:p>
          <a:p>
            <a:pPr lvl="1"/>
            <a:endParaRPr lang="en-US" dirty="0"/>
          </a:p>
          <a:p>
            <a:r>
              <a:rPr lang="en-US" dirty="0" smtClean="0"/>
              <a:t>One way to accomplish this: </a:t>
            </a:r>
            <a:r>
              <a:rPr lang="en-US" b="1" dirty="0" smtClean="0"/>
              <a:t>Locking</a:t>
            </a:r>
          </a:p>
          <a:p>
            <a:pPr lvl="1"/>
            <a:r>
              <a:rPr lang="en-US" dirty="0"/>
              <a:t>Before reading or writing, transaction requires a lock from DBMS, holds until the end</a:t>
            </a:r>
          </a:p>
          <a:p>
            <a:pPr lvl="1"/>
            <a:endParaRPr lang="en-US" i="1" dirty="0" smtClean="0"/>
          </a:p>
          <a:p>
            <a:r>
              <a:rPr lang="en-US" b="1" dirty="0" smtClean="0"/>
              <a:t>Key Idea</a:t>
            </a:r>
            <a:r>
              <a:rPr lang="en-US" i="1" dirty="0" smtClean="0"/>
              <a:t>:</a:t>
            </a:r>
            <a:r>
              <a:rPr lang="en-US" b="1" dirty="0" smtClean="0"/>
              <a:t> </a:t>
            </a:r>
            <a:r>
              <a:rPr lang="en-US" dirty="0" smtClean="0"/>
              <a:t>If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wants to write to an item x and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wants to read x, then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,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dirty="0"/>
              <a:t> </a:t>
            </a:r>
            <a:r>
              <a:rPr lang="en-US" b="1" dirty="0"/>
              <a:t>conflict</a:t>
            </a:r>
            <a:r>
              <a:rPr lang="en-US" i="1" dirty="0"/>
              <a:t>.  </a:t>
            </a:r>
            <a:r>
              <a:rPr lang="en-US" dirty="0"/>
              <a:t>Solution via locking:</a:t>
            </a:r>
            <a:endParaRPr lang="en-US" i="1" dirty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only </a:t>
            </a:r>
            <a:r>
              <a:rPr lang="en-US" dirty="0"/>
              <a:t>one winner gets the </a:t>
            </a:r>
            <a:r>
              <a:rPr lang="en-US" dirty="0" smtClean="0"/>
              <a:t>lock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loser </a:t>
            </a:r>
            <a:r>
              <a:rPr lang="en-US" dirty="0"/>
              <a:t>is </a:t>
            </a:r>
            <a:r>
              <a:rPr lang="en-US" dirty="0" smtClean="0"/>
              <a:t>blocked (waits) </a:t>
            </a:r>
            <a:r>
              <a:rPr lang="en-US" dirty="0"/>
              <a:t>until winner </a:t>
            </a:r>
            <a:r>
              <a:rPr lang="en-US" dirty="0" smtClean="0"/>
              <a:t>finishes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32520" y="1600201"/>
            <a:ext cx="3023616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set of TXNs is </a:t>
            </a:r>
            <a:r>
              <a:rPr lang="en-US" sz="2400" b="1" u="sng" dirty="0" smtClean="0">
                <a:latin typeface="+mj-lt"/>
              </a:rPr>
              <a:t>isolated</a:t>
            </a:r>
            <a:r>
              <a:rPr lang="en-US" sz="2400" dirty="0" smtClean="0">
                <a:latin typeface="+mj-lt"/>
              </a:rPr>
              <a:t> if their effect is as if all were executed serially</a:t>
            </a:r>
            <a:endParaRPr lang="en-US" sz="2400" i="1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8610599" y="3907140"/>
            <a:ext cx="3227481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dirty="0"/>
              <a:t>What if </a:t>
            </a:r>
            <a:r>
              <a:rPr lang="en-US" sz="2000" dirty="0" smtClean="0"/>
              <a:t>T</a:t>
            </a:r>
            <a:r>
              <a:rPr lang="en-US" sz="2000" baseline="-25000" dirty="0" smtClean="0"/>
              <a:t>i </a:t>
            </a:r>
            <a:r>
              <a:rPr lang="en-US" sz="2000" dirty="0" smtClean="0"/>
              <a:t>and </a:t>
            </a:r>
            <a:r>
              <a:rPr lang="en-US" sz="2000" dirty="0" err="1" smtClean="0"/>
              <a:t>T</a:t>
            </a:r>
            <a:r>
              <a:rPr lang="en-US" sz="2000" baseline="-25000" dirty="0" err="1" smtClean="0"/>
              <a:t>j</a:t>
            </a:r>
            <a:r>
              <a:rPr lang="en-US" sz="2000" dirty="0" smtClean="0"/>
              <a:t> need X and Y, and T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 asks </a:t>
            </a:r>
            <a:r>
              <a:rPr lang="en-US" sz="2000" dirty="0"/>
              <a:t>for X before </a:t>
            </a:r>
            <a:r>
              <a:rPr lang="en-US" sz="2000" dirty="0" err="1"/>
              <a:t>T</a:t>
            </a:r>
            <a:r>
              <a:rPr lang="en-US" sz="2000" baseline="-25000" dirty="0" err="1"/>
              <a:t>j</a:t>
            </a:r>
            <a:r>
              <a:rPr lang="en-US" sz="2000" baseline="-25000" dirty="0"/>
              <a:t>,</a:t>
            </a:r>
            <a:r>
              <a:rPr lang="en-US" sz="2000" dirty="0"/>
              <a:t> and </a:t>
            </a:r>
            <a:r>
              <a:rPr lang="en-US" sz="2000" dirty="0" err="1"/>
              <a:t>T</a:t>
            </a:r>
            <a:r>
              <a:rPr lang="en-US" sz="2000" baseline="-25000" dirty="0" err="1"/>
              <a:t>j</a:t>
            </a:r>
            <a:r>
              <a:rPr lang="en-US" sz="2000" dirty="0"/>
              <a:t> asks for Y before T</a:t>
            </a:r>
            <a:r>
              <a:rPr lang="en-US" sz="2000" baseline="-25000" dirty="0"/>
              <a:t>i</a:t>
            </a:r>
            <a:r>
              <a:rPr lang="en-US" sz="2000" dirty="0" smtClean="0"/>
              <a:t>?</a:t>
            </a:r>
          </a:p>
          <a:p>
            <a:r>
              <a:rPr lang="en-US" sz="2000" dirty="0" smtClean="0"/>
              <a:t>-&gt; </a:t>
            </a:r>
            <a:r>
              <a:rPr lang="en-US" sz="2000" i="1" dirty="0" smtClean="0"/>
              <a:t>Deadlock!  </a:t>
            </a:r>
            <a:r>
              <a:rPr lang="en-US" sz="2000" dirty="0" smtClean="0"/>
              <a:t>One is aborted…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2813304" y="6122015"/>
            <a:ext cx="656539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All concurrency issues handled by the DBMS…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762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Atomicity &amp; Durability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2"/>
            <a:ext cx="7674864" cy="4245930"/>
          </a:xfrm>
        </p:spPr>
        <p:txBody>
          <a:bodyPr>
            <a:normAutofit/>
          </a:bodyPr>
          <a:lstStyle/>
          <a:p>
            <a:r>
              <a:rPr lang="en-US" dirty="0" smtClean="0"/>
              <a:t>DBMS </a:t>
            </a:r>
            <a:r>
              <a:rPr lang="en-US" dirty="0"/>
              <a:t>ensures </a:t>
            </a:r>
            <a:r>
              <a:rPr lang="en-US" b="1" dirty="0" smtClean="0"/>
              <a:t>atomicity</a:t>
            </a:r>
            <a:r>
              <a:rPr lang="en-US" dirty="0" smtClean="0"/>
              <a:t> even </a:t>
            </a:r>
            <a:r>
              <a:rPr lang="en-US" dirty="0"/>
              <a:t>if a </a:t>
            </a:r>
            <a:r>
              <a:rPr lang="en-US" dirty="0" smtClean="0"/>
              <a:t>TXN crashes!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One way to accomplish this: </a:t>
            </a:r>
            <a:r>
              <a:rPr lang="en-US" b="1" dirty="0" smtClean="0"/>
              <a:t>Write-ahead logging (WAL)</a:t>
            </a:r>
            <a:endParaRPr lang="en-US" b="1" dirty="0"/>
          </a:p>
          <a:p>
            <a:pPr lvl="1"/>
            <a:endParaRPr lang="en-US" i="1" dirty="0" smtClean="0"/>
          </a:p>
          <a:p>
            <a:r>
              <a:rPr lang="en-US" b="1" dirty="0" smtClean="0"/>
              <a:t>Key Idea</a:t>
            </a:r>
            <a:r>
              <a:rPr lang="en-US" i="1" dirty="0" smtClean="0"/>
              <a:t>:</a:t>
            </a:r>
            <a:r>
              <a:rPr lang="en-US" b="1" dirty="0" smtClean="0"/>
              <a:t> </a:t>
            </a:r>
            <a:r>
              <a:rPr lang="en-US" dirty="0" smtClean="0"/>
              <a:t>Keep a log of all the writes done.</a:t>
            </a:r>
          </a:p>
          <a:p>
            <a:pPr lvl="1"/>
            <a:r>
              <a:rPr lang="en-US" dirty="0" smtClean="0"/>
              <a:t>After a crash, the partially executed TXNs are undone using the </a:t>
            </a:r>
            <a:r>
              <a:rPr lang="en-US" u="sng" dirty="0" smtClean="0"/>
              <a:t>log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10600" y="2386233"/>
            <a:ext cx="3023616" cy="19389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Write-ahead Logging (WAL):</a:t>
            </a:r>
            <a:r>
              <a:rPr lang="en-US" sz="2400" dirty="0" smtClean="0">
                <a:latin typeface="+mj-lt"/>
              </a:rPr>
              <a:t> Before any action is finalized, a corresponding log entry is forced to disk</a:t>
            </a:r>
            <a:endParaRPr lang="en-US" sz="2400" i="1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8610600" y="4786823"/>
            <a:ext cx="294436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/>
              <a:t>We assume that the log is on “stable” storage</a:t>
            </a:r>
            <a:endParaRPr lang="en-US" i="1" dirty="0"/>
          </a:p>
        </p:txBody>
      </p:sp>
      <p:sp>
        <p:nvSpPr>
          <p:cNvPr id="11" name="Rectangle 10"/>
          <p:cNvSpPr/>
          <p:nvPr/>
        </p:nvSpPr>
        <p:spPr>
          <a:xfrm>
            <a:off x="2471928" y="6125517"/>
            <a:ext cx="724814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All atomicity issues also handled by the DBMS…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060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888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A Well-Designed DBMS makes many people happy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49424"/>
            <a:ext cx="8232648" cy="402914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End users and DBMS vendors</a:t>
            </a:r>
          </a:p>
          <a:p>
            <a:pPr lvl="1"/>
            <a:r>
              <a:rPr lang="en-US" dirty="0" smtClean="0"/>
              <a:t>Reduces cost and makes money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DB application programmers</a:t>
            </a:r>
          </a:p>
          <a:p>
            <a:pPr lvl="1"/>
            <a:r>
              <a:rPr lang="en-US" dirty="0" smtClean="0"/>
              <a:t>Can handle more users, faster, for cheaper, and with better reliability / security guarantees!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Database administrators (DBA)</a:t>
            </a:r>
          </a:p>
          <a:p>
            <a:pPr lvl="1"/>
            <a:r>
              <a:rPr lang="en-US" dirty="0" smtClean="0"/>
              <a:t>Easier time of designing logical/physical schema, handling security/authorization, tuning, crash recovery, and more…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70848" y="4851250"/>
            <a:ext cx="248716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+mj-lt"/>
              </a:rPr>
              <a:t>Must </a:t>
            </a:r>
            <a:r>
              <a:rPr lang="en-US" sz="2000" i="1" dirty="0" smtClean="0">
                <a:latin typeface="+mj-lt"/>
              </a:rPr>
              <a:t>still understand </a:t>
            </a:r>
            <a:endParaRPr lang="en-US" sz="2000" i="1" dirty="0">
              <a:latin typeface="+mj-lt"/>
            </a:endParaRPr>
          </a:p>
          <a:p>
            <a:r>
              <a:rPr lang="en-US" sz="2000" i="1" dirty="0">
                <a:latin typeface="+mj-lt"/>
              </a:rPr>
              <a:t>DB internals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773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DBMS are used to maintain, query, and manage large datasets.</a:t>
            </a:r>
          </a:p>
          <a:p>
            <a:pPr lvl="1"/>
            <a:r>
              <a:rPr lang="en-US" dirty="0" smtClean="0"/>
              <a:t>Provide concurrency, recovery from crashes, quick application development, integrity, and security</a:t>
            </a:r>
          </a:p>
          <a:p>
            <a:endParaRPr lang="en-US" dirty="0" smtClean="0"/>
          </a:p>
          <a:p>
            <a:r>
              <a:rPr lang="en-US" dirty="0" smtClean="0"/>
              <a:t>Key abstractions give </a:t>
            </a:r>
            <a:r>
              <a:rPr lang="en-US" b="1" dirty="0" smtClean="0"/>
              <a:t>data independence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DBMS R&amp;D is one of the broadest, most exciting fields in CS. </a:t>
            </a:r>
            <a:r>
              <a:rPr lang="en-US" b="1" dirty="0" smtClean="0"/>
              <a:t>Fact!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73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3956" y="4330768"/>
            <a:ext cx="10669844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hlinkClick r:id="rId2"/>
              </a:rPr>
              <a:t>https://</a:t>
            </a:r>
            <a:r>
              <a:rPr lang="en-US" sz="4000" dirty="0" smtClean="0">
                <a:hlinkClick r:id="rId2"/>
              </a:rPr>
              <a:t>www.youtube.com/watch?v=iH9C_ylGOq4</a:t>
            </a:r>
            <a:endParaRPr lang="en-US" sz="4000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724" y="1699447"/>
            <a:ext cx="2374621" cy="23746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1078" y="5315653"/>
            <a:ext cx="1066984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+mj-lt"/>
              </a:rPr>
              <a:t>I wanted to show you “Smart Pipe from Comedy Central’s Infomercial” but Alex said it’s a bad idea (it’s also 11 minutes long)</a:t>
            </a:r>
            <a:endParaRPr lang="en-US" sz="2800" i="1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76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Even more “traditional” companies…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9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063"/>
            <a:ext cx="10515600" cy="2852737"/>
          </a:xfrm>
        </p:spPr>
        <p:txBody>
          <a:bodyPr/>
          <a:lstStyle/>
          <a:p>
            <a:r>
              <a:rPr lang="en-US" dirty="0" smtClean="0"/>
              <a:t>The world is increasingly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driven by data…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503613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This class teaches </a:t>
            </a:r>
            <a:r>
              <a:rPr lang="en-US" b="1" dirty="0" smtClean="0"/>
              <a:t>the basics </a:t>
            </a:r>
            <a:r>
              <a:rPr lang="en-US" dirty="0" smtClean="0"/>
              <a:t>of how to use &amp; manage data.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373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year: Turing Award for Innovations in RDBMSs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7402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2014 A.M. Turing Award Winner: Michael </a:t>
            </a:r>
            <a:r>
              <a:rPr lang="en-US" dirty="0" err="1" smtClean="0"/>
              <a:t>Stonebraker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Helped to invent many RDBMS (Relational DBMS) concepts: </a:t>
            </a:r>
          </a:p>
          <a:p>
            <a:pPr lvl="1"/>
            <a:r>
              <a:rPr lang="en-US" dirty="0" smtClean="0"/>
              <a:t>Query modification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Object-Relational model</a:t>
            </a:r>
          </a:p>
          <a:p>
            <a:pPr lvl="1"/>
            <a:r>
              <a:rPr lang="en-US" dirty="0" smtClean="0"/>
              <a:t>More recently: work on column-store, streaming data</a:t>
            </a:r>
          </a:p>
          <a:p>
            <a:pPr lvl="1"/>
            <a:endParaRPr lang="en-US" dirty="0"/>
          </a:p>
          <a:p>
            <a:r>
              <a:rPr lang="en-US" dirty="0" smtClean="0"/>
              <a:t>Made / helped to start many popular RDBMS implementations:</a:t>
            </a:r>
          </a:p>
          <a:p>
            <a:pPr lvl="1"/>
            <a:r>
              <a:rPr lang="en-US" u="sng" dirty="0" err="1" smtClean="0"/>
              <a:t>Postgres</a:t>
            </a:r>
            <a:r>
              <a:rPr lang="en-US" dirty="0" smtClean="0"/>
              <a:t>, </a:t>
            </a:r>
            <a:r>
              <a:rPr lang="en-US" dirty="0" err="1" smtClean="0"/>
              <a:t>Vertica</a:t>
            </a:r>
            <a:r>
              <a:rPr lang="en-US" dirty="0" smtClean="0"/>
              <a:t>, </a:t>
            </a:r>
            <a:r>
              <a:rPr lang="en-US" dirty="0" err="1" smtClean="0"/>
              <a:t>Streambase</a:t>
            </a:r>
            <a:r>
              <a:rPr lang="en-US" dirty="0" smtClean="0"/>
              <a:t>, </a:t>
            </a:r>
            <a:r>
              <a:rPr lang="en-US" dirty="0" err="1" smtClean="0"/>
              <a:t>VoltDB</a:t>
            </a:r>
            <a:r>
              <a:rPr lang="en-US" dirty="0" smtClean="0"/>
              <a:t>,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915" y="1646238"/>
            <a:ext cx="2402885" cy="192230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124646" y="1274266"/>
            <a:ext cx="348595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“The Nobel of Computing”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0733" y="6259810"/>
            <a:ext cx="991053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relational data model is one of the most important concepts in computing!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352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Introduction, admin &amp; setup</a:t>
            </a:r>
            <a:endParaRPr lang="en-US" dirty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ACTIVITY: IPython “Hello World!”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Overview of the relational data model</a:t>
            </a:r>
          </a:p>
          <a:p>
            <a:pPr lvl="1"/>
            <a:r>
              <a:rPr lang="en-US" dirty="0" smtClean="0">
                <a:latin typeface="+mj-lt"/>
              </a:rPr>
              <a:t>ACTIVITY: SQL in IPython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Overview of DBMS topics: Key concepts &amp; challenges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2127</TotalTime>
  <Words>2800</Words>
  <Application>Microsoft Macintosh PowerPoint</Application>
  <PresentationFormat>Widescreen</PresentationFormat>
  <Paragraphs>586</Paragraphs>
  <Slides>55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Calibri Light</vt:lpstr>
      <vt:lpstr>Lucida Grande</vt:lpstr>
      <vt:lpstr>Menlo</vt:lpstr>
      <vt:lpstr>Wingdings</vt:lpstr>
      <vt:lpstr>Office Theme</vt:lpstr>
      <vt:lpstr>CS145:  Intro to Database  Management Systems</vt:lpstr>
      <vt:lpstr>“Data is the Future”</vt:lpstr>
      <vt:lpstr>PowerPoint Presentation</vt:lpstr>
      <vt:lpstr>PowerPoint Presentation</vt:lpstr>
      <vt:lpstr>PowerPoint Presentation</vt:lpstr>
      <vt:lpstr>Even more “traditional” companies…</vt:lpstr>
      <vt:lpstr>The world is increasingly  driven by data… </vt:lpstr>
      <vt:lpstr>This year: Turing Award for Innovations in RDBMSs</vt:lpstr>
      <vt:lpstr>Today’s Lecture</vt:lpstr>
      <vt:lpstr>1. Introduction, admin &amp; setup</vt:lpstr>
      <vt:lpstr>What you will learn about in this section</vt:lpstr>
      <vt:lpstr>Big Data Landscape…  Infrastructure is Changing</vt:lpstr>
      <vt:lpstr>Why should you study databases?</vt:lpstr>
      <vt:lpstr>What this course is (and is not)</vt:lpstr>
      <vt:lpstr>Who we are…</vt:lpstr>
      <vt:lpstr>Course Assistants (CAs)  “Remember, CAs are people too!”</vt:lpstr>
      <vt:lpstr>PowerPoint Presentation</vt:lpstr>
      <vt:lpstr>Communication w/ Course Staff</vt:lpstr>
      <vt:lpstr>Piazza</vt:lpstr>
      <vt:lpstr>Important!</vt:lpstr>
      <vt:lpstr>Course Website:   cs145.stanford.edu</vt:lpstr>
      <vt:lpstr>Lectures</vt:lpstr>
      <vt:lpstr>Graded Elements</vt:lpstr>
      <vt:lpstr>Un-Graded Elements</vt:lpstr>
      <vt:lpstr>What is expected from you </vt:lpstr>
      <vt:lpstr>Going beyond the requirements…</vt:lpstr>
      <vt:lpstr>SIGMOD15  Undergrad Research Award Winners.</vt:lpstr>
      <vt:lpstr>To encourage more awesomeness</vt:lpstr>
      <vt:lpstr>Optional Elements</vt:lpstr>
      <vt:lpstr>Lectures: 1st half - from a user’s perspective</vt:lpstr>
      <vt:lpstr>Lectures: 2nd half - understanding how it works</vt:lpstr>
      <vt:lpstr>Lectures: A note about format of notes</vt:lpstr>
      <vt:lpstr>IPython Notebook “Hello World”</vt:lpstr>
      <vt:lpstr>IPython Notebook Setup</vt:lpstr>
      <vt:lpstr>IPython Notebook Setup</vt:lpstr>
      <vt:lpstr>Activity-1-1.ipynb</vt:lpstr>
      <vt:lpstr>2. Overview of the relational data model</vt:lpstr>
      <vt:lpstr>What you will learn about in this section</vt:lpstr>
      <vt:lpstr>What is a DBMS?</vt:lpstr>
      <vt:lpstr>A Motivating, Running Example</vt:lpstr>
      <vt:lpstr>Data models</vt:lpstr>
      <vt:lpstr>“Relational databases form the bedrock of western civilization”</vt:lpstr>
      <vt:lpstr>Modeling the CMS</vt:lpstr>
      <vt:lpstr>Modeling the CMS</vt:lpstr>
      <vt:lpstr>Other Schemata…</vt:lpstr>
      <vt:lpstr>Data independence</vt:lpstr>
      <vt:lpstr>Activity-1-2.ipynb</vt:lpstr>
      <vt:lpstr>3. Overview of DBMS topics</vt:lpstr>
      <vt:lpstr>What you will learn about in this section</vt:lpstr>
      <vt:lpstr>Challenges with Many Users</vt:lpstr>
      <vt:lpstr>Transactions</vt:lpstr>
      <vt:lpstr>Scheduling Concurrent Transactions</vt:lpstr>
      <vt:lpstr>Ensuring Atomicity &amp; Durability</vt:lpstr>
      <vt:lpstr>A Well-Designed DBMS makes many people happy!</vt:lpstr>
      <vt:lpstr>Summary of DBMS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Alex Ratner</cp:lastModifiedBy>
  <cp:revision>90</cp:revision>
  <cp:lastPrinted>2015-09-22T21:29:37Z</cp:lastPrinted>
  <dcterms:created xsi:type="dcterms:W3CDTF">2015-09-11T05:09:33Z</dcterms:created>
  <dcterms:modified xsi:type="dcterms:W3CDTF">2015-09-22T21:29:44Z</dcterms:modified>
</cp:coreProperties>
</file>